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83" r:id="rId3"/>
    <p:sldId id="284" r:id="rId4"/>
    <p:sldId id="285" r:id="rId5"/>
    <p:sldId id="286" r:id="rId6"/>
    <p:sldId id="287" r:id="rId7"/>
    <p:sldId id="258" r:id="rId8"/>
    <p:sldId id="259" r:id="rId9"/>
    <p:sldId id="260" r:id="rId10"/>
    <p:sldId id="261" r:id="rId11"/>
    <p:sldId id="264" r:id="rId12"/>
    <p:sldId id="265" r:id="rId13"/>
    <p:sldId id="266" r:id="rId14"/>
    <p:sldId id="268" r:id="rId15"/>
    <p:sldId id="270" r:id="rId16"/>
    <p:sldId id="278" r:id="rId17"/>
    <p:sldId id="272" r:id="rId18"/>
    <p:sldId id="276" r:id="rId19"/>
    <p:sldId id="277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F4A4D-8CF4-487B-863D-FFA9AD330464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9DD48E62-CDD4-44F3-93B9-409098EA6810}">
      <dgm:prSet phldrT="[文字]" custT="1"/>
      <dgm:spPr/>
      <dgm:t>
        <a:bodyPr lIns="0" tIns="0" rIns="0" bIns="0"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非法藥物使用</a:t>
          </a:r>
        </a:p>
      </dgm:t>
    </dgm:pt>
    <dgm:pt modelId="{E0FF4616-D6E3-4377-8FD8-594BB6D45BCB}" type="parTrans" cxnId="{6A149E0D-BC0E-4BA8-B7DA-B2E36839355E}">
      <dgm:prSet/>
      <dgm:spPr/>
      <dgm:t>
        <a:bodyPr/>
        <a:lstStyle/>
        <a:p>
          <a:endParaRPr lang="zh-TW" altLang="en-US" sz="2000"/>
        </a:p>
      </dgm:t>
    </dgm:pt>
    <dgm:pt modelId="{A2EE1E0B-9951-4410-8CB0-AFB53F78364D}" type="sibTrans" cxnId="{6A149E0D-BC0E-4BA8-B7DA-B2E36839355E}">
      <dgm:prSet/>
      <dgm:spPr/>
      <dgm:t>
        <a:bodyPr/>
        <a:lstStyle/>
        <a:p>
          <a:endParaRPr lang="zh-TW" altLang="en-US" sz="2000"/>
        </a:p>
      </dgm:t>
    </dgm:pt>
    <dgm:pt modelId="{42194BD1-D560-4FB5-AAC0-901EA29D928C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家庭背景</a:t>
          </a:r>
        </a:p>
      </dgm:t>
    </dgm:pt>
    <dgm:pt modelId="{0ADB52EF-FD19-4AA9-9054-3F9167FBE373}" type="parTrans" cxnId="{55E2679A-B78B-443F-9706-A24D4827C829}">
      <dgm:prSet custT="1"/>
      <dgm:spPr/>
      <dgm:t>
        <a:bodyPr/>
        <a:lstStyle/>
        <a:p>
          <a:endParaRPr lang="zh-TW" altLang="en-US" sz="2000"/>
        </a:p>
      </dgm:t>
    </dgm:pt>
    <dgm:pt modelId="{E8DE5EA8-C554-4F2E-A9E6-673A87B3D4EA}" type="sibTrans" cxnId="{55E2679A-B78B-443F-9706-A24D4827C829}">
      <dgm:prSet/>
      <dgm:spPr/>
      <dgm:t>
        <a:bodyPr/>
        <a:lstStyle/>
        <a:p>
          <a:endParaRPr lang="zh-TW" altLang="en-US" sz="2000"/>
        </a:p>
      </dgm:t>
    </dgm:pt>
    <dgm:pt modelId="{A93903FD-84E4-4E34-AE3C-8A91700A3989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個人行為</a:t>
          </a:r>
        </a:p>
      </dgm:t>
    </dgm:pt>
    <dgm:pt modelId="{391F6A62-F159-4A60-8353-A2FD2D6E5074}" type="parTrans" cxnId="{524D7F8C-EDF4-4745-8CF8-81D5C9647F64}">
      <dgm:prSet custT="1"/>
      <dgm:spPr/>
      <dgm:t>
        <a:bodyPr/>
        <a:lstStyle/>
        <a:p>
          <a:endParaRPr lang="zh-TW" altLang="en-US" sz="2000"/>
        </a:p>
      </dgm:t>
    </dgm:pt>
    <dgm:pt modelId="{25660A25-4B69-415A-99C8-FAC62BBED237}" type="sibTrans" cxnId="{524D7F8C-EDF4-4745-8CF8-81D5C9647F64}">
      <dgm:prSet/>
      <dgm:spPr/>
      <dgm:t>
        <a:bodyPr/>
        <a:lstStyle/>
        <a:p>
          <a:endParaRPr lang="zh-TW" altLang="en-US" sz="2000"/>
        </a:p>
      </dgm:t>
    </dgm:pt>
    <dgm:pt modelId="{25646962-0E4C-4C6F-8666-CBB5282871B1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施用原因</a:t>
          </a:r>
        </a:p>
      </dgm:t>
    </dgm:pt>
    <dgm:pt modelId="{18F6A228-9FD7-4875-8BAB-D8323276EED6}" type="parTrans" cxnId="{9694D1B6-2032-4758-8A1F-621EBA7B36DA}">
      <dgm:prSet custT="1"/>
      <dgm:spPr/>
      <dgm:t>
        <a:bodyPr/>
        <a:lstStyle/>
        <a:p>
          <a:endParaRPr lang="zh-TW" altLang="en-US" sz="2000"/>
        </a:p>
      </dgm:t>
    </dgm:pt>
    <dgm:pt modelId="{30589D91-A66E-4F0C-8CCA-977F5C78E75D}" type="sibTrans" cxnId="{9694D1B6-2032-4758-8A1F-621EBA7B36DA}">
      <dgm:prSet/>
      <dgm:spPr/>
      <dgm:t>
        <a:bodyPr/>
        <a:lstStyle/>
        <a:p>
          <a:endParaRPr lang="zh-TW" altLang="en-US" sz="2000"/>
        </a:p>
      </dgm:t>
    </dgm:pt>
    <dgm:pt modelId="{434365F9-2AFF-47D8-91A7-7916FD559406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學習因素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2A05A33-956C-456C-8D23-C2973172EC98}" type="parTrans" cxnId="{28114C64-AD54-4A44-B2AB-FBB021203774}">
      <dgm:prSet custT="1"/>
      <dgm:spPr/>
      <dgm:t>
        <a:bodyPr/>
        <a:lstStyle/>
        <a:p>
          <a:endParaRPr lang="zh-TW" altLang="en-US" sz="2000"/>
        </a:p>
      </dgm:t>
    </dgm:pt>
    <dgm:pt modelId="{C27C129D-5EF7-4303-A428-8194C7AB369F}" type="sibTrans" cxnId="{28114C64-AD54-4A44-B2AB-FBB021203774}">
      <dgm:prSet/>
      <dgm:spPr/>
      <dgm:t>
        <a:bodyPr/>
        <a:lstStyle/>
        <a:p>
          <a:endParaRPr lang="zh-TW" altLang="en-US" sz="2000"/>
        </a:p>
      </dgm:t>
    </dgm:pt>
    <dgm:pt modelId="{D2926479-9B42-4A81-87A7-6834FA9EF280}">
      <dgm:prSet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藥物來源</a:t>
          </a:r>
        </a:p>
      </dgm:t>
    </dgm:pt>
    <dgm:pt modelId="{5BB1C453-121E-4153-8C73-F95C7D6A0269}" type="parTrans" cxnId="{92CB0ABE-A8C3-4295-B797-4285E2A0D4B9}">
      <dgm:prSet custT="1"/>
      <dgm:spPr/>
      <dgm:t>
        <a:bodyPr/>
        <a:lstStyle/>
        <a:p>
          <a:endParaRPr lang="zh-TW" altLang="en-US" sz="2000"/>
        </a:p>
      </dgm:t>
    </dgm:pt>
    <dgm:pt modelId="{D5A58EAE-47D1-443D-BA54-7BC7AAD2C322}" type="sibTrans" cxnId="{92CB0ABE-A8C3-4295-B797-4285E2A0D4B9}">
      <dgm:prSet/>
      <dgm:spPr/>
      <dgm:t>
        <a:bodyPr/>
        <a:lstStyle/>
        <a:p>
          <a:endParaRPr lang="zh-TW" altLang="en-US" sz="2000"/>
        </a:p>
      </dgm:t>
    </dgm:pt>
    <dgm:pt modelId="{B88E59CA-DCF8-40E2-AD29-7BA0C7247E78}" type="pres">
      <dgm:prSet presAssocID="{009F4A4D-8CF4-487B-863D-FFA9AD33046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C6FA680-CA04-4DCA-AF2E-9EBC6F073730}" type="pres">
      <dgm:prSet presAssocID="{9DD48E62-CDD4-44F3-93B9-409098EA6810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8452D367-FCCD-48ED-837A-8C1504204BB7}" type="pres">
      <dgm:prSet presAssocID="{0ADB52EF-FD19-4AA9-9054-3F9167FBE373}" presName="parTrans" presStyleLbl="sibTrans2D1" presStyleIdx="0" presStyleCnt="5" custAng="10800000"/>
      <dgm:spPr/>
      <dgm:t>
        <a:bodyPr/>
        <a:lstStyle/>
        <a:p>
          <a:endParaRPr lang="zh-TW" altLang="en-US"/>
        </a:p>
      </dgm:t>
    </dgm:pt>
    <dgm:pt modelId="{F294E7A0-0765-4C7B-A2C0-FDC8E7D48897}" type="pres">
      <dgm:prSet presAssocID="{0ADB52EF-FD19-4AA9-9054-3F9167FBE37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BD37965D-45DB-4FBB-891F-AA442C636CD2}" type="pres">
      <dgm:prSet presAssocID="{42194BD1-D560-4FB5-AAC0-901EA29D92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7DDB1C-3B92-4B22-A863-CD9287F0148A}" type="pres">
      <dgm:prSet presAssocID="{391F6A62-F159-4A60-8353-A2FD2D6E5074}" presName="parTrans" presStyleLbl="sibTrans2D1" presStyleIdx="1" presStyleCnt="5" custAng="10800000"/>
      <dgm:spPr/>
      <dgm:t>
        <a:bodyPr/>
        <a:lstStyle/>
        <a:p>
          <a:endParaRPr lang="zh-TW" altLang="en-US"/>
        </a:p>
      </dgm:t>
    </dgm:pt>
    <dgm:pt modelId="{4FB06BEE-91AB-4C5E-A75C-0A9B4750C639}" type="pres">
      <dgm:prSet presAssocID="{391F6A62-F159-4A60-8353-A2FD2D6E5074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3F58D3E-325C-474A-A52E-76D9D216F71F}" type="pres">
      <dgm:prSet presAssocID="{A93903FD-84E4-4E34-AE3C-8A91700A398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7B3434-6D85-4747-B359-E8C3E7B304F9}" type="pres">
      <dgm:prSet presAssocID="{18F6A228-9FD7-4875-8BAB-D8323276EED6}" presName="parTrans" presStyleLbl="sibTrans2D1" presStyleIdx="2" presStyleCnt="5" custAng="10800000"/>
      <dgm:spPr/>
      <dgm:t>
        <a:bodyPr/>
        <a:lstStyle/>
        <a:p>
          <a:endParaRPr lang="zh-TW" altLang="en-US"/>
        </a:p>
      </dgm:t>
    </dgm:pt>
    <dgm:pt modelId="{834DC4F7-D3B9-4C1A-B861-ACAB445EA3AF}" type="pres">
      <dgm:prSet presAssocID="{18F6A228-9FD7-4875-8BAB-D8323276EED6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CE743F95-1D6E-484B-9AB2-921E4773634A}" type="pres">
      <dgm:prSet presAssocID="{25646962-0E4C-4C6F-8666-CBB5282871B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26FF3-4D2C-4B92-B092-440D2B2AE9A2}" type="pres">
      <dgm:prSet presAssocID="{5BB1C453-121E-4153-8C73-F95C7D6A0269}" presName="parTrans" presStyleLbl="sibTrans2D1" presStyleIdx="3" presStyleCnt="5" custAng="10800000"/>
      <dgm:spPr/>
      <dgm:t>
        <a:bodyPr/>
        <a:lstStyle/>
        <a:p>
          <a:endParaRPr lang="zh-TW" altLang="en-US"/>
        </a:p>
      </dgm:t>
    </dgm:pt>
    <dgm:pt modelId="{9D7D1C16-F1E0-4FC1-A6C5-F5C39D9ED3A9}" type="pres">
      <dgm:prSet presAssocID="{5BB1C453-121E-4153-8C73-F95C7D6A0269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D5B55EA3-0843-4819-BAB6-A7902FB6A209}" type="pres">
      <dgm:prSet presAssocID="{D2926479-9B42-4A81-87A7-6834FA9EF28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921A74-5DE4-4CB3-8D5D-BA7AD0C41934}" type="pres">
      <dgm:prSet presAssocID="{92A05A33-956C-456C-8D23-C2973172EC98}" presName="parTrans" presStyleLbl="sibTrans2D1" presStyleIdx="4" presStyleCnt="5" custAng="10800000"/>
      <dgm:spPr/>
      <dgm:t>
        <a:bodyPr/>
        <a:lstStyle/>
        <a:p>
          <a:endParaRPr lang="zh-TW" altLang="en-US"/>
        </a:p>
      </dgm:t>
    </dgm:pt>
    <dgm:pt modelId="{E70997E8-57E9-4C69-B03D-089D172FA5C9}" type="pres">
      <dgm:prSet presAssocID="{92A05A33-956C-456C-8D23-C2973172EC98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37FF7586-831C-4BAB-B631-4F6AFDDEF884}" type="pres">
      <dgm:prSet presAssocID="{434365F9-2AFF-47D8-91A7-7916FD55940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5E2679A-B78B-443F-9706-A24D4827C829}" srcId="{9DD48E62-CDD4-44F3-93B9-409098EA6810}" destId="{42194BD1-D560-4FB5-AAC0-901EA29D928C}" srcOrd="0" destOrd="0" parTransId="{0ADB52EF-FD19-4AA9-9054-3F9167FBE373}" sibTransId="{E8DE5EA8-C554-4F2E-A9E6-673A87B3D4EA}"/>
    <dgm:cxn modelId="{6062F9E6-609E-4FF7-B4AD-19228B70F29C}" type="presOf" srcId="{5BB1C453-121E-4153-8C73-F95C7D6A0269}" destId="{ADC26FF3-4D2C-4B92-B092-440D2B2AE9A2}" srcOrd="0" destOrd="0" presId="urn:microsoft.com/office/officeart/2005/8/layout/radial5"/>
    <dgm:cxn modelId="{1C481F00-6148-470A-9D8F-BC536F3A7134}" type="presOf" srcId="{18F6A228-9FD7-4875-8BAB-D8323276EED6}" destId="{507B3434-6D85-4747-B359-E8C3E7B304F9}" srcOrd="0" destOrd="0" presId="urn:microsoft.com/office/officeart/2005/8/layout/radial5"/>
    <dgm:cxn modelId="{6A149E0D-BC0E-4BA8-B7DA-B2E36839355E}" srcId="{009F4A4D-8CF4-487B-863D-FFA9AD330464}" destId="{9DD48E62-CDD4-44F3-93B9-409098EA6810}" srcOrd="0" destOrd="0" parTransId="{E0FF4616-D6E3-4377-8FD8-594BB6D45BCB}" sibTransId="{A2EE1E0B-9951-4410-8CB0-AFB53F78364D}"/>
    <dgm:cxn modelId="{4E9339F1-E330-4FE5-BCF4-18EF18A4DFB8}" type="presOf" srcId="{D2926479-9B42-4A81-87A7-6834FA9EF280}" destId="{D5B55EA3-0843-4819-BAB6-A7902FB6A209}" srcOrd="0" destOrd="0" presId="urn:microsoft.com/office/officeart/2005/8/layout/radial5"/>
    <dgm:cxn modelId="{14171FE2-F0DC-4EAD-9E1C-B3F644099F10}" type="presOf" srcId="{9DD48E62-CDD4-44F3-93B9-409098EA6810}" destId="{8C6FA680-CA04-4DCA-AF2E-9EBC6F073730}" srcOrd="0" destOrd="0" presId="urn:microsoft.com/office/officeart/2005/8/layout/radial5"/>
    <dgm:cxn modelId="{524D7F8C-EDF4-4745-8CF8-81D5C9647F64}" srcId="{9DD48E62-CDD4-44F3-93B9-409098EA6810}" destId="{A93903FD-84E4-4E34-AE3C-8A91700A3989}" srcOrd="1" destOrd="0" parTransId="{391F6A62-F159-4A60-8353-A2FD2D6E5074}" sibTransId="{25660A25-4B69-415A-99C8-FAC62BBED237}"/>
    <dgm:cxn modelId="{52503874-8BB9-4520-A745-1AE15BEF2E83}" type="presOf" srcId="{009F4A4D-8CF4-487B-863D-FFA9AD330464}" destId="{B88E59CA-DCF8-40E2-AD29-7BA0C7247E78}" srcOrd="0" destOrd="0" presId="urn:microsoft.com/office/officeart/2005/8/layout/radial5"/>
    <dgm:cxn modelId="{B5AC0534-40E4-426B-8DF4-82582131D767}" type="presOf" srcId="{42194BD1-D560-4FB5-AAC0-901EA29D928C}" destId="{BD37965D-45DB-4FBB-891F-AA442C636CD2}" srcOrd="0" destOrd="0" presId="urn:microsoft.com/office/officeart/2005/8/layout/radial5"/>
    <dgm:cxn modelId="{9694D1B6-2032-4758-8A1F-621EBA7B36DA}" srcId="{9DD48E62-CDD4-44F3-93B9-409098EA6810}" destId="{25646962-0E4C-4C6F-8666-CBB5282871B1}" srcOrd="2" destOrd="0" parTransId="{18F6A228-9FD7-4875-8BAB-D8323276EED6}" sibTransId="{30589D91-A66E-4F0C-8CCA-977F5C78E75D}"/>
    <dgm:cxn modelId="{58B9C474-7A8D-4026-9DBD-CBBF69E2D802}" type="presOf" srcId="{391F6A62-F159-4A60-8353-A2FD2D6E5074}" destId="{AB7DDB1C-3B92-4B22-A863-CD9287F0148A}" srcOrd="0" destOrd="0" presId="urn:microsoft.com/office/officeart/2005/8/layout/radial5"/>
    <dgm:cxn modelId="{E156056D-2AFA-4F5E-90F5-CE79D759C24E}" type="presOf" srcId="{25646962-0E4C-4C6F-8666-CBB5282871B1}" destId="{CE743F95-1D6E-484B-9AB2-921E4773634A}" srcOrd="0" destOrd="0" presId="urn:microsoft.com/office/officeart/2005/8/layout/radial5"/>
    <dgm:cxn modelId="{0F63CC97-1A44-4C4A-9F27-D5C23C9F46D9}" type="presOf" srcId="{A93903FD-84E4-4E34-AE3C-8A91700A3989}" destId="{03F58D3E-325C-474A-A52E-76D9D216F71F}" srcOrd="0" destOrd="0" presId="urn:microsoft.com/office/officeart/2005/8/layout/radial5"/>
    <dgm:cxn modelId="{7785AE12-95A0-4793-8527-0E898F426579}" type="presOf" srcId="{18F6A228-9FD7-4875-8BAB-D8323276EED6}" destId="{834DC4F7-D3B9-4C1A-B861-ACAB445EA3AF}" srcOrd="1" destOrd="0" presId="urn:microsoft.com/office/officeart/2005/8/layout/radial5"/>
    <dgm:cxn modelId="{8A4708D7-DC84-4E4B-993B-AC2294F21B31}" type="presOf" srcId="{92A05A33-956C-456C-8D23-C2973172EC98}" destId="{E70997E8-57E9-4C69-B03D-089D172FA5C9}" srcOrd="1" destOrd="0" presId="urn:microsoft.com/office/officeart/2005/8/layout/radial5"/>
    <dgm:cxn modelId="{B6CEA4A9-2FC8-4841-917C-789289AC5D43}" type="presOf" srcId="{391F6A62-F159-4A60-8353-A2FD2D6E5074}" destId="{4FB06BEE-91AB-4C5E-A75C-0A9B4750C639}" srcOrd="1" destOrd="0" presId="urn:microsoft.com/office/officeart/2005/8/layout/radial5"/>
    <dgm:cxn modelId="{91C601E1-65BB-476D-95F8-E76A2F3E5A6F}" type="presOf" srcId="{0ADB52EF-FD19-4AA9-9054-3F9167FBE373}" destId="{F294E7A0-0765-4C7B-A2C0-FDC8E7D48897}" srcOrd="1" destOrd="0" presId="urn:microsoft.com/office/officeart/2005/8/layout/radial5"/>
    <dgm:cxn modelId="{C30AAAA8-E36D-4839-B38D-EE0456D27946}" type="presOf" srcId="{92A05A33-956C-456C-8D23-C2973172EC98}" destId="{20921A74-5DE4-4CB3-8D5D-BA7AD0C41934}" srcOrd="0" destOrd="0" presId="urn:microsoft.com/office/officeart/2005/8/layout/radial5"/>
    <dgm:cxn modelId="{92CB0ABE-A8C3-4295-B797-4285E2A0D4B9}" srcId="{9DD48E62-CDD4-44F3-93B9-409098EA6810}" destId="{D2926479-9B42-4A81-87A7-6834FA9EF280}" srcOrd="3" destOrd="0" parTransId="{5BB1C453-121E-4153-8C73-F95C7D6A0269}" sibTransId="{D5A58EAE-47D1-443D-BA54-7BC7AAD2C322}"/>
    <dgm:cxn modelId="{9AF0127B-B425-4619-963D-BA4C372B5712}" type="presOf" srcId="{5BB1C453-121E-4153-8C73-F95C7D6A0269}" destId="{9D7D1C16-F1E0-4FC1-A6C5-F5C39D9ED3A9}" srcOrd="1" destOrd="0" presId="urn:microsoft.com/office/officeart/2005/8/layout/radial5"/>
    <dgm:cxn modelId="{0BA7784D-6D51-4875-BF52-B62164107A1D}" type="presOf" srcId="{434365F9-2AFF-47D8-91A7-7916FD559406}" destId="{37FF7586-831C-4BAB-B631-4F6AFDDEF884}" srcOrd="0" destOrd="0" presId="urn:microsoft.com/office/officeart/2005/8/layout/radial5"/>
    <dgm:cxn modelId="{28114C64-AD54-4A44-B2AB-FBB021203774}" srcId="{9DD48E62-CDD4-44F3-93B9-409098EA6810}" destId="{434365F9-2AFF-47D8-91A7-7916FD559406}" srcOrd="4" destOrd="0" parTransId="{92A05A33-956C-456C-8D23-C2973172EC98}" sibTransId="{C27C129D-5EF7-4303-A428-8194C7AB369F}"/>
    <dgm:cxn modelId="{D4DDF1AE-803C-4E03-8F8B-0C2D8749C787}" type="presOf" srcId="{0ADB52EF-FD19-4AA9-9054-3F9167FBE373}" destId="{8452D367-FCCD-48ED-837A-8C1504204BB7}" srcOrd="0" destOrd="0" presId="urn:microsoft.com/office/officeart/2005/8/layout/radial5"/>
    <dgm:cxn modelId="{E8AB80CA-4E92-4B7F-8977-3ECB158815D8}" type="presParOf" srcId="{B88E59CA-DCF8-40E2-AD29-7BA0C7247E78}" destId="{8C6FA680-CA04-4DCA-AF2E-9EBC6F073730}" srcOrd="0" destOrd="0" presId="urn:microsoft.com/office/officeart/2005/8/layout/radial5"/>
    <dgm:cxn modelId="{2799C2E1-77D8-4835-AB7B-28F4A691368E}" type="presParOf" srcId="{B88E59CA-DCF8-40E2-AD29-7BA0C7247E78}" destId="{8452D367-FCCD-48ED-837A-8C1504204BB7}" srcOrd="1" destOrd="0" presId="urn:microsoft.com/office/officeart/2005/8/layout/radial5"/>
    <dgm:cxn modelId="{51C1C495-305B-4F75-9550-D87B884A08C8}" type="presParOf" srcId="{8452D367-FCCD-48ED-837A-8C1504204BB7}" destId="{F294E7A0-0765-4C7B-A2C0-FDC8E7D48897}" srcOrd="0" destOrd="0" presId="urn:microsoft.com/office/officeart/2005/8/layout/radial5"/>
    <dgm:cxn modelId="{AC228543-DE53-4F40-B5C1-060A468B49E3}" type="presParOf" srcId="{B88E59CA-DCF8-40E2-AD29-7BA0C7247E78}" destId="{BD37965D-45DB-4FBB-891F-AA442C636CD2}" srcOrd="2" destOrd="0" presId="urn:microsoft.com/office/officeart/2005/8/layout/radial5"/>
    <dgm:cxn modelId="{289CBC62-EACE-4017-BDE6-4CB826AAC736}" type="presParOf" srcId="{B88E59CA-DCF8-40E2-AD29-7BA0C7247E78}" destId="{AB7DDB1C-3B92-4B22-A863-CD9287F0148A}" srcOrd="3" destOrd="0" presId="urn:microsoft.com/office/officeart/2005/8/layout/radial5"/>
    <dgm:cxn modelId="{40F83B88-87EF-4CEB-8621-3B17D764747F}" type="presParOf" srcId="{AB7DDB1C-3B92-4B22-A863-CD9287F0148A}" destId="{4FB06BEE-91AB-4C5E-A75C-0A9B4750C639}" srcOrd="0" destOrd="0" presId="urn:microsoft.com/office/officeart/2005/8/layout/radial5"/>
    <dgm:cxn modelId="{3382D8D8-F91B-4C55-9DE3-819CACCEE7CC}" type="presParOf" srcId="{B88E59CA-DCF8-40E2-AD29-7BA0C7247E78}" destId="{03F58D3E-325C-474A-A52E-76D9D216F71F}" srcOrd="4" destOrd="0" presId="urn:microsoft.com/office/officeart/2005/8/layout/radial5"/>
    <dgm:cxn modelId="{0DFF6494-CD0C-4024-A8C4-49043BD04529}" type="presParOf" srcId="{B88E59CA-DCF8-40E2-AD29-7BA0C7247E78}" destId="{507B3434-6D85-4747-B359-E8C3E7B304F9}" srcOrd="5" destOrd="0" presId="urn:microsoft.com/office/officeart/2005/8/layout/radial5"/>
    <dgm:cxn modelId="{AAB9E17D-0BBC-4420-A07B-616CAB977BA1}" type="presParOf" srcId="{507B3434-6D85-4747-B359-E8C3E7B304F9}" destId="{834DC4F7-D3B9-4C1A-B861-ACAB445EA3AF}" srcOrd="0" destOrd="0" presId="urn:microsoft.com/office/officeart/2005/8/layout/radial5"/>
    <dgm:cxn modelId="{A621C8E4-E06E-419D-ACC2-AC029727F446}" type="presParOf" srcId="{B88E59CA-DCF8-40E2-AD29-7BA0C7247E78}" destId="{CE743F95-1D6E-484B-9AB2-921E4773634A}" srcOrd="6" destOrd="0" presId="urn:microsoft.com/office/officeart/2005/8/layout/radial5"/>
    <dgm:cxn modelId="{49EE4644-EF76-44BE-BD88-34816BC6D0D0}" type="presParOf" srcId="{B88E59CA-DCF8-40E2-AD29-7BA0C7247E78}" destId="{ADC26FF3-4D2C-4B92-B092-440D2B2AE9A2}" srcOrd="7" destOrd="0" presId="urn:microsoft.com/office/officeart/2005/8/layout/radial5"/>
    <dgm:cxn modelId="{8DFB8A47-3796-4F17-B71F-FA2216840EB8}" type="presParOf" srcId="{ADC26FF3-4D2C-4B92-B092-440D2B2AE9A2}" destId="{9D7D1C16-F1E0-4FC1-A6C5-F5C39D9ED3A9}" srcOrd="0" destOrd="0" presId="urn:microsoft.com/office/officeart/2005/8/layout/radial5"/>
    <dgm:cxn modelId="{0F83E39E-C4C8-4D90-8937-43F33C6EB09E}" type="presParOf" srcId="{B88E59CA-DCF8-40E2-AD29-7BA0C7247E78}" destId="{D5B55EA3-0843-4819-BAB6-A7902FB6A209}" srcOrd="8" destOrd="0" presId="urn:microsoft.com/office/officeart/2005/8/layout/radial5"/>
    <dgm:cxn modelId="{A2C37941-7A39-431E-9999-435772FD0E5B}" type="presParOf" srcId="{B88E59CA-DCF8-40E2-AD29-7BA0C7247E78}" destId="{20921A74-5DE4-4CB3-8D5D-BA7AD0C41934}" srcOrd="9" destOrd="0" presId="urn:microsoft.com/office/officeart/2005/8/layout/radial5"/>
    <dgm:cxn modelId="{EA10E126-FD20-4A87-9FE4-F0CA0451B883}" type="presParOf" srcId="{20921A74-5DE4-4CB3-8D5D-BA7AD0C41934}" destId="{E70997E8-57E9-4C69-B03D-089D172FA5C9}" srcOrd="0" destOrd="0" presId="urn:microsoft.com/office/officeart/2005/8/layout/radial5"/>
    <dgm:cxn modelId="{D7F1EFAF-F726-4208-86E2-0DB3EB5B8C93}" type="presParOf" srcId="{B88E59CA-DCF8-40E2-AD29-7BA0C7247E78}" destId="{37FF7586-831C-4BAB-B631-4F6AFDDEF88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FA680-CA04-4DCA-AF2E-9EBC6F073730}">
      <dsp:nvSpPr>
        <dsp:cNvPr id="0" name=""/>
        <dsp:cNvSpPr/>
      </dsp:nvSpPr>
      <dsp:spPr>
        <a:xfrm>
          <a:off x="2225944" y="1554419"/>
          <a:ext cx="1107542" cy="11075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非法藥物使用</a:t>
          </a:r>
        </a:p>
      </dsp:txBody>
      <dsp:txXfrm>
        <a:off x="2388140" y="1716615"/>
        <a:ext cx="783150" cy="783150"/>
      </dsp:txXfrm>
    </dsp:sp>
    <dsp:sp modelId="{8452D367-FCCD-48ED-837A-8C1504204BB7}">
      <dsp:nvSpPr>
        <dsp:cNvPr id="0" name=""/>
        <dsp:cNvSpPr/>
      </dsp:nvSpPr>
      <dsp:spPr>
        <a:xfrm rot="5400000">
          <a:off x="2661945" y="1150595"/>
          <a:ext cx="235540" cy="37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2697276" y="1190577"/>
        <a:ext cx="164878" cy="225938"/>
      </dsp:txXfrm>
    </dsp:sp>
    <dsp:sp modelId="{BD37965D-45DB-4FBB-891F-AA442C636CD2}">
      <dsp:nvSpPr>
        <dsp:cNvPr id="0" name=""/>
        <dsp:cNvSpPr/>
      </dsp:nvSpPr>
      <dsp:spPr>
        <a:xfrm>
          <a:off x="2225944" y="2460"/>
          <a:ext cx="1107542" cy="11075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家庭背景</a:t>
          </a:r>
        </a:p>
      </dsp:txBody>
      <dsp:txXfrm>
        <a:off x="2388140" y="164656"/>
        <a:ext cx="783150" cy="783150"/>
      </dsp:txXfrm>
    </dsp:sp>
    <dsp:sp modelId="{AB7DDB1C-3B92-4B22-A863-CD9287F0148A}">
      <dsp:nvSpPr>
        <dsp:cNvPr id="0" name=""/>
        <dsp:cNvSpPr/>
      </dsp:nvSpPr>
      <dsp:spPr>
        <a:xfrm rot="9720000">
          <a:off x="3393605" y="1682177"/>
          <a:ext cx="235540" cy="37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3462538" y="1746572"/>
        <a:ext cx="164878" cy="225938"/>
      </dsp:txXfrm>
    </dsp:sp>
    <dsp:sp modelId="{03F58D3E-325C-474A-A52E-76D9D216F71F}">
      <dsp:nvSpPr>
        <dsp:cNvPr id="0" name=""/>
        <dsp:cNvSpPr/>
      </dsp:nvSpPr>
      <dsp:spPr>
        <a:xfrm>
          <a:off x="3701944" y="1074837"/>
          <a:ext cx="1107542" cy="11075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個人行為</a:t>
          </a:r>
        </a:p>
      </dsp:txBody>
      <dsp:txXfrm>
        <a:off x="3864140" y="1237033"/>
        <a:ext cx="783150" cy="783150"/>
      </dsp:txXfrm>
    </dsp:sp>
    <dsp:sp modelId="{507B3434-6D85-4747-B359-E8C3E7B304F9}">
      <dsp:nvSpPr>
        <dsp:cNvPr id="0" name=""/>
        <dsp:cNvSpPr/>
      </dsp:nvSpPr>
      <dsp:spPr>
        <a:xfrm rot="14040000">
          <a:off x="3114136" y="2542296"/>
          <a:ext cx="235540" cy="37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>
        <a:off x="3170234" y="2646192"/>
        <a:ext cx="164878" cy="225938"/>
      </dsp:txXfrm>
    </dsp:sp>
    <dsp:sp modelId="{CE743F95-1D6E-484B-9AB2-921E4773634A}">
      <dsp:nvSpPr>
        <dsp:cNvPr id="0" name=""/>
        <dsp:cNvSpPr/>
      </dsp:nvSpPr>
      <dsp:spPr>
        <a:xfrm>
          <a:off x="3138162" y="2809980"/>
          <a:ext cx="1107542" cy="11075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施用原因</a:t>
          </a:r>
        </a:p>
      </dsp:txBody>
      <dsp:txXfrm>
        <a:off x="3300358" y="2972176"/>
        <a:ext cx="783150" cy="783150"/>
      </dsp:txXfrm>
    </dsp:sp>
    <dsp:sp modelId="{ADC26FF3-4D2C-4B92-B092-440D2B2AE9A2}">
      <dsp:nvSpPr>
        <dsp:cNvPr id="0" name=""/>
        <dsp:cNvSpPr/>
      </dsp:nvSpPr>
      <dsp:spPr>
        <a:xfrm rot="18360000">
          <a:off x="2209754" y="2542296"/>
          <a:ext cx="235540" cy="37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2224318" y="2646192"/>
        <a:ext cx="164878" cy="225938"/>
      </dsp:txXfrm>
    </dsp:sp>
    <dsp:sp modelId="{D5B55EA3-0843-4819-BAB6-A7902FB6A209}">
      <dsp:nvSpPr>
        <dsp:cNvPr id="0" name=""/>
        <dsp:cNvSpPr/>
      </dsp:nvSpPr>
      <dsp:spPr>
        <a:xfrm>
          <a:off x="1313725" y="2809980"/>
          <a:ext cx="1107542" cy="11075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藥物來源</a:t>
          </a:r>
        </a:p>
      </dsp:txBody>
      <dsp:txXfrm>
        <a:off x="1475921" y="2972176"/>
        <a:ext cx="783150" cy="783150"/>
      </dsp:txXfrm>
    </dsp:sp>
    <dsp:sp modelId="{20921A74-5DE4-4CB3-8D5D-BA7AD0C41934}">
      <dsp:nvSpPr>
        <dsp:cNvPr id="0" name=""/>
        <dsp:cNvSpPr/>
      </dsp:nvSpPr>
      <dsp:spPr>
        <a:xfrm rot="1080000">
          <a:off x="1930284" y="1682177"/>
          <a:ext cx="235540" cy="3765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/>
        </a:p>
      </dsp:txBody>
      <dsp:txXfrm rot="10800000">
        <a:off x="1932013" y="1746572"/>
        <a:ext cx="164878" cy="225938"/>
      </dsp:txXfrm>
    </dsp:sp>
    <dsp:sp modelId="{37FF7586-831C-4BAB-B631-4F6AFDDEF884}">
      <dsp:nvSpPr>
        <dsp:cNvPr id="0" name=""/>
        <dsp:cNvSpPr/>
      </dsp:nvSpPr>
      <dsp:spPr>
        <a:xfrm>
          <a:off x="749943" y="1074837"/>
          <a:ext cx="1107542" cy="11075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學習因素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2139" y="1237033"/>
        <a:ext cx="783150" cy="783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7046B-A47B-4FFC-AABC-AA7602BD4540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F58C7-A5AE-4AE9-A098-7A563C69C23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099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b="1" smtClean="0"/>
              <a:t>行政院核定法務部</a:t>
            </a:r>
            <a:r>
              <a:rPr lang="en-US" altLang="zh-TW" b="1" smtClean="0"/>
              <a:t>『</a:t>
            </a:r>
            <a:r>
              <a:rPr lang="zh-TW" altLang="en-US" b="1" smtClean="0"/>
              <a:t>有我無毒，反毒總動員方案</a:t>
            </a:r>
            <a:r>
              <a:rPr lang="en-US" altLang="zh-TW" b="1" smtClean="0"/>
              <a:t>』</a:t>
            </a:r>
            <a:r>
              <a:rPr lang="zh-TW" altLang="en-US" b="1" smtClean="0"/>
              <a:t>策略與具體作為</a:t>
            </a:r>
            <a:r>
              <a:rPr lang="en-US" altLang="zh-TW" b="1" smtClean="0"/>
              <a:t>:</a:t>
            </a:r>
          </a:p>
          <a:p>
            <a:pPr eaLnBrk="1" hangingPunct="1">
              <a:spcBef>
                <a:spcPct val="0"/>
              </a:spcBef>
            </a:pPr>
            <a:r>
              <a:rPr lang="zh-TW" altLang="en-US" b="1" smtClean="0"/>
              <a:t>二、拒毒預防</a:t>
            </a:r>
            <a:endParaRPr lang="zh-TW" altLang="en-US" smtClean="0"/>
          </a:p>
          <a:p>
            <a:r>
              <a:rPr lang="zh-TW" altLang="en-US" smtClean="0"/>
              <a:t>策略</a:t>
            </a:r>
            <a:r>
              <a:rPr lang="en-US" altLang="zh-TW" smtClean="0"/>
              <a:t>:</a:t>
            </a:r>
            <a:r>
              <a:rPr lang="zh-TW" altLang="en-US" smtClean="0"/>
              <a:t>針對青少年特性，運用各界資源，設計反毒文宣及活動</a:t>
            </a:r>
            <a:endParaRPr lang="en-US" altLang="zh-TW" smtClean="0"/>
          </a:p>
          <a:p>
            <a:r>
              <a:rPr lang="zh-TW" altLang="en-US" smtClean="0"/>
              <a:t>具體作為</a:t>
            </a:r>
            <a:r>
              <a:rPr lang="en-US" altLang="zh-TW" smtClean="0"/>
              <a:t>:</a:t>
            </a:r>
            <a:r>
              <a:rPr lang="zh-TW" altLang="en-US" smtClean="0"/>
              <a:t>融入法治教育、健康概念、生命教育、社會技能訓練等相關議題，豐富反毒宣導的面向</a:t>
            </a:r>
            <a:endParaRPr lang="en-US" altLang="zh-TW" smtClean="0"/>
          </a:p>
          <a:p>
            <a:r>
              <a:rPr lang="zh-TW" altLang="en-US" smtClean="0"/>
              <a:t>縣市執行</a:t>
            </a:r>
            <a:r>
              <a:rPr lang="en-US" altLang="zh-TW" smtClean="0"/>
              <a:t>:</a:t>
            </a:r>
            <a:r>
              <a:rPr lang="zh-TW" altLang="en-US" smtClean="0"/>
              <a:t>請各單位執行宣導教時，將簡報編製重點─「法治教育、健康概念、生命教育、生活技能訓練」四大部分融入宣講內容，供各縣市反毒宣講師資於校園執行反毒巡迴宣講時機運用，以增加反毒宣導內涵與知識。</a:t>
            </a:r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75175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19D370-BDEF-4B0D-9CE7-56D535B86AF2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3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/>
              <a:t>校園較常見使用毒品類型其刑責，由輕至重</a:t>
            </a:r>
            <a:r>
              <a:rPr lang="en-US" altLang="zh-TW" smtClean="0"/>
              <a:t>:(1)</a:t>
            </a:r>
            <a:r>
              <a:rPr lang="zh-TW" altLang="en-US" smtClean="0"/>
              <a:t>從</a:t>
            </a:r>
            <a:r>
              <a:rPr lang="en-US" altLang="zh-TW" smtClean="0"/>
              <a:t>3.4</a:t>
            </a:r>
            <a:r>
              <a:rPr lang="zh-TW" altLang="en-US" smtClean="0"/>
              <a:t>及施用到</a:t>
            </a:r>
            <a:r>
              <a:rPr lang="en-US" altLang="zh-TW" smtClean="0"/>
              <a:t>(2)</a:t>
            </a:r>
            <a:r>
              <a:rPr lang="zh-TW" altLang="en-US" smtClean="0"/>
              <a:t>升等為</a:t>
            </a:r>
            <a:r>
              <a:rPr lang="en-US" altLang="zh-TW" smtClean="0"/>
              <a:t>1.2</a:t>
            </a:r>
            <a:r>
              <a:rPr lang="zh-TW" altLang="en-US" smtClean="0"/>
              <a:t>及毒品</a:t>
            </a:r>
            <a:r>
              <a:rPr lang="en-US" altLang="zh-TW" smtClean="0"/>
              <a:t>(3)</a:t>
            </a:r>
            <a:r>
              <a:rPr lang="zh-TW" altLang="en-US" smtClean="0"/>
              <a:t>引誘</a:t>
            </a:r>
            <a:r>
              <a:rPr lang="en-US" altLang="zh-TW" smtClean="0"/>
              <a:t>(4)</a:t>
            </a:r>
            <a:r>
              <a:rPr lang="zh-TW" altLang="en-US" smtClean="0"/>
              <a:t>強暴脅迫到</a:t>
            </a:r>
            <a:r>
              <a:rPr lang="en-US" altLang="zh-TW" smtClean="0"/>
              <a:t>(5)</a:t>
            </a:r>
            <a:r>
              <a:rPr lang="zh-TW" altLang="en-US" smtClean="0"/>
              <a:t>毒品罪重刑責</a:t>
            </a:r>
            <a:endParaRPr lang="en-US" altLang="zh-TW" smtClean="0"/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64ED3C8-234E-426F-9213-1D0A70718542}" type="slidenum">
              <a:rPr lang="zh-TW" altLang="en-US">
                <a:solidFill>
                  <a:prstClr val="black"/>
                </a:solidFill>
              </a:rPr>
              <a:pPr/>
              <a:t>9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/>
              <a:t>常見藥物濫用之危害性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資料摘錄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食藥署反毒資源管</a:t>
            </a:r>
            <a:r>
              <a:rPr lang="en-US" altLang="zh-TW" b="1" dirty="0" smtClean="0"/>
              <a:t>https://consumer.fda.gov.tw/AntiPoison/DrugList.aspx?code=6030&amp;nodeID=391)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</a:t>
            </a: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他命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</a:p>
          <a:p>
            <a:pPr>
              <a:defRPr/>
            </a:pPr>
            <a:r>
              <a:rPr lang="zh-TW" altLang="en-US" dirty="0" smtClean="0"/>
              <a:t>        使用愷他命較常見之副作用為心搏過速、血壓上升、震顫、肌肉緊張而呈強直性、陣攣性運動等，部分病人在恢復期會出現不愉快的夢、意識模糊、幻覺、無理行為及胡言亂語，發生率約</a:t>
            </a:r>
            <a:r>
              <a:rPr lang="en-US" altLang="zh-TW" dirty="0" smtClean="0"/>
              <a:t>12</a:t>
            </a:r>
            <a:r>
              <a:rPr lang="zh-TW" altLang="en-US" dirty="0" smtClean="0"/>
              <a:t>％。</a:t>
            </a:r>
            <a:br>
              <a:rPr lang="zh-TW" altLang="en-US" dirty="0" smtClean="0"/>
            </a:br>
            <a:r>
              <a:rPr lang="zh-TW" altLang="en-US" dirty="0" smtClean="0"/>
              <a:t>        </a:t>
            </a:r>
            <a:r>
              <a:rPr lang="en-US" altLang="zh-TW" dirty="0" err="1" smtClean="0"/>
              <a:t>Ketamine</a:t>
            </a:r>
            <a:r>
              <a:rPr lang="zh-TW" altLang="en-US" dirty="0" smtClean="0"/>
              <a:t>之藥效可維持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小時，但影響吸食者感覺、協調及判斷力則可長達</a:t>
            </a:r>
            <a:r>
              <a:rPr lang="en-US" altLang="zh-TW" dirty="0" smtClean="0"/>
              <a:t>16</a:t>
            </a:r>
            <a:r>
              <a:rPr lang="zh-TW" altLang="en-US" dirty="0" smtClean="0"/>
              <a:t>至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小時，並可產生噁心、嘔吐、複視、視覺模糊、影像扭曲、暫發性失憶及身體失去平衡等症狀。長期使用會產生耐受性及心理依賴性，造成強迫性使用，且不易戒除。</a:t>
            </a:r>
            <a:endParaRPr lang="en-US" altLang="zh-TW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 smtClean="0"/>
              <a:t>使用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會產生與安非他命及古柯鹼相似之副作用，精神症狀如混淆不清、抑鬱、睡眠問題、渴求藥物、嚴重焦慮，並在使用期間或數週後產生誇大妄想等；生理症狀會產生食慾不振、心跳加快、精力旺盛、運動過度、肌肉緊張、不隨意牙關緊閉、噁心、嘔吐、視力模糊、眼球快速轉動、軟弱無力、寒顫或流汗、疲倦及失眠等症狀。施用過量會產生中毒症狀，包括體溫過高</a:t>
            </a:r>
            <a:r>
              <a:rPr lang="en-US" altLang="zh-TW" dirty="0" smtClean="0"/>
              <a:t>(</a:t>
            </a:r>
            <a:r>
              <a:rPr lang="zh-TW" altLang="en-US" dirty="0" smtClean="0"/>
              <a:t>可高達</a:t>
            </a:r>
            <a:r>
              <a:rPr lang="en-US" altLang="zh-TW" dirty="0" smtClean="0"/>
              <a:t>43℃)</a:t>
            </a:r>
            <a:r>
              <a:rPr lang="zh-TW" altLang="en-US" dirty="0" smtClean="0"/>
              <a:t>、脫水、低血鈉、急性高血壓、心律不整、凝血障礙、橫紋肌溶解及急性腎衰竭等症狀，嚴重者可能導致死亡。 </a:t>
            </a:r>
            <a:br>
              <a:rPr lang="zh-TW" altLang="en-US" dirty="0" smtClean="0"/>
            </a:b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搖頭丸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</a:p>
          <a:p>
            <a:pPr>
              <a:defRPr/>
            </a:pPr>
            <a:r>
              <a:rPr lang="zh-TW" altLang="en-US" dirty="0" smtClean="0"/>
              <a:t> 醫學研究證實，一般用量的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濫用者在注意力（警覺力）、記憶力、學習能力、一般智力等認知功能方面，皆有明顯退化的現象。根據</a:t>
            </a:r>
            <a:r>
              <a:rPr lang="en-US" altLang="zh-TW" dirty="0" smtClean="0"/>
              <a:t>2000</a:t>
            </a:r>
            <a:r>
              <a:rPr lang="zh-TW" altLang="en-US" dirty="0" smtClean="0"/>
              <a:t>年德國的學者提出一篇研究報告，針對</a:t>
            </a:r>
            <a:r>
              <a:rPr lang="en-US" altLang="zh-TW" dirty="0" smtClean="0"/>
              <a:t>28</a:t>
            </a:r>
            <a:r>
              <a:rPr lang="zh-TW" altLang="en-US" dirty="0" smtClean="0"/>
              <a:t>位年齡介於</a:t>
            </a:r>
            <a:r>
              <a:rPr lang="en-US" altLang="zh-TW" dirty="0" smtClean="0"/>
              <a:t>18-29</a:t>
            </a:r>
            <a:r>
              <a:rPr lang="zh-TW" altLang="en-US" dirty="0" smtClean="0"/>
              <a:t>歲之間的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濫用者來進行綜合性認知測驗，這些濫用者平均每次使用</a:t>
            </a:r>
            <a:r>
              <a:rPr lang="en-US" altLang="zh-TW" dirty="0" smtClean="0"/>
              <a:t>1.4</a:t>
            </a:r>
            <a:r>
              <a:rPr lang="zh-TW" altLang="en-US" dirty="0" smtClean="0"/>
              <a:t>顆藥，一個月平均使用</a:t>
            </a:r>
            <a:r>
              <a:rPr lang="en-US" altLang="zh-TW" dirty="0" smtClean="0"/>
              <a:t>2.4</a:t>
            </a:r>
            <a:r>
              <a:rPr lang="zh-TW" altLang="en-US" dirty="0" smtClean="0"/>
              <a:t>次。結果發現，這些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濫用者在簡單的注意力</a:t>
            </a:r>
            <a:r>
              <a:rPr lang="en-US" altLang="zh-TW" dirty="0" smtClean="0"/>
              <a:t>(</a:t>
            </a:r>
            <a:r>
              <a:rPr lang="zh-TW" altLang="en-US" dirty="0" smtClean="0"/>
              <a:t>警覺力</a:t>
            </a:r>
            <a:r>
              <a:rPr lang="en-US" altLang="zh-TW" dirty="0" smtClean="0"/>
              <a:t>)</a:t>
            </a:r>
            <a:r>
              <a:rPr lang="zh-TW" altLang="en-US" dirty="0" smtClean="0"/>
              <a:t>測驗表現沒有顯著的影響；但是在比較複雜的注意力測驗，以及記憶力和學習能力測驗，與反映一般智力方面的測驗，皆明顯表現得比控制組來得差。這些認知上的異常可能與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本身的神經毒性有關。另一方面，亦發現如果濫用者同時使用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與大麻者，在認知方面的表現則又顯得更加退化。 </a:t>
            </a:r>
            <a:r>
              <a:rPr lang="en-US" altLang="zh-TW" dirty="0" smtClean="0"/>
              <a:t>2001</a:t>
            </a:r>
            <a:r>
              <a:rPr lang="zh-TW" altLang="en-US" dirty="0" smtClean="0"/>
              <a:t>年加拿大多倫多大學的研究人員也發表了一篇研究報告，更進一步證實了持續使用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與進行性的記憶衰退有很大的關連。他們針對</a:t>
            </a:r>
            <a:r>
              <a:rPr lang="en-US" altLang="zh-TW" dirty="0" smtClean="0"/>
              <a:t>15</a:t>
            </a:r>
            <a:r>
              <a:rPr lang="zh-TW" altLang="en-US" dirty="0" smtClean="0"/>
              <a:t>名年齡介於</a:t>
            </a:r>
            <a:r>
              <a:rPr lang="en-US" altLang="zh-TW" dirty="0" smtClean="0"/>
              <a:t>17-31</a:t>
            </a:r>
            <a:r>
              <a:rPr lang="zh-TW" altLang="en-US" dirty="0" smtClean="0"/>
              <a:t>歲的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濫用者進行了長達一年的研究。這些濫用者每次使用</a:t>
            </a:r>
            <a:r>
              <a:rPr lang="en-US" altLang="zh-TW" dirty="0" smtClean="0"/>
              <a:t>50-300 mg(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0.5-3</a:t>
            </a:r>
            <a:r>
              <a:rPr lang="zh-TW" altLang="en-US" dirty="0" smtClean="0"/>
              <a:t>顆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，每個月平均使用</a:t>
            </a:r>
            <a:r>
              <a:rPr lang="en-US" altLang="zh-TW" dirty="0" smtClean="0"/>
              <a:t>2.4</a:t>
            </a:r>
            <a:r>
              <a:rPr lang="zh-TW" altLang="en-US" dirty="0" smtClean="0"/>
              <a:t>次。結果發現，這些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濫用者的記憶力情況，無論是即刻性回憶</a:t>
            </a:r>
            <a:r>
              <a:rPr lang="en-US" altLang="zh-TW" dirty="0" smtClean="0"/>
              <a:t>(Immediate recall)</a:t>
            </a:r>
            <a:r>
              <a:rPr lang="zh-TW" altLang="en-US" dirty="0" smtClean="0"/>
              <a:t>或者是延遲性回憶</a:t>
            </a:r>
            <a:r>
              <a:rPr lang="en-US" altLang="zh-TW" dirty="0" smtClean="0"/>
              <a:t>(Delayed recall)</a:t>
            </a:r>
            <a:r>
              <a:rPr lang="zh-TW" altLang="en-US" dirty="0" smtClean="0"/>
              <a:t>，皆呈現出顯著退化的現象。由此可知，搖頭丸即使只是週末假日使用，就足以讓健康的青少年造成記憶力、智力等認知功能的退化。</a:t>
            </a:r>
            <a:br>
              <a:rPr lang="zh-TW" altLang="en-US" dirty="0" smtClean="0"/>
            </a:br>
            <a:r>
              <a:rPr lang="zh-TW" altLang="en-US" dirty="0" smtClean="0"/>
              <a:t>        由於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無醫療用途，全由非法途徑取得，其所含純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成分多半不高，有時甚至完全不含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；另外也會摻加甲基安非他命、咖啡因、</a:t>
            </a:r>
            <a:r>
              <a:rPr lang="en-US" altLang="zh-TW" dirty="0" smtClean="0"/>
              <a:t>MDA</a:t>
            </a:r>
            <a:r>
              <a:rPr lang="zh-TW" altLang="en-US" dirty="0" smtClean="0"/>
              <a:t>、</a:t>
            </a:r>
            <a:r>
              <a:rPr lang="en-US" altLang="zh-TW" dirty="0" smtClean="0"/>
              <a:t>MDE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Ketamine</a:t>
            </a:r>
            <a:r>
              <a:rPr lang="zh-TW" altLang="en-US" dirty="0" smtClean="0"/>
              <a:t>或混含其他有害雜質，藥效強弱不一，更增加其毒性副作用。又由於</a:t>
            </a:r>
            <a:r>
              <a:rPr lang="en-US" altLang="zh-TW" dirty="0" smtClean="0"/>
              <a:t>MDMA</a:t>
            </a:r>
            <a:r>
              <a:rPr lang="zh-TW" altLang="en-US" dirty="0" smtClean="0"/>
              <a:t>會減弱自我控制能力，加上易產生不會受到傷害的幻覺，服用者可能會對自身行為安全掉以輕心，而造成意外傷害。</a:t>
            </a:r>
            <a:endPara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安非他命</a:t>
            </a:r>
            <a:r>
              <a:rPr lang="en-US" altLang="zh-TW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:</a:t>
            </a:r>
          </a:p>
          <a:p>
            <a:pPr>
              <a:defRPr/>
            </a:pPr>
            <a:r>
              <a:rPr lang="zh-TW" altLang="en-US" dirty="0" smtClean="0"/>
              <a:t>安非他命與（甲基）安非他命均屬中樞神經興奮劑，使用者於初用時會有提神、疲勞感消失、活動力增加、食慾減退、欣快感及衝動、心跳加快與體溫升高等。長期使用會造成依賴性（心理及生理）及成癮性，並且會出現妄想型精神分裂症，症狀包括猜忌、多疑、妄想、情緒不穩、易怒、視幻覺、聽幻覺、觸幻覺、強迫或重覆性的行為及睡眠障礙等，也常伴有自殘、暴力攻擊行為等。成癮後一旦停止吸食，便會產生戒斷症狀，包括疲倦、沮喪、焦慮、易怒、全身無力等。  </a:t>
            </a:r>
            <a:br>
              <a:rPr lang="zh-TW" altLang="en-US" dirty="0" smtClean="0"/>
            </a:br>
            <a:r>
              <a:rPr lang="zh-TW" altLang="en-US" dirty="0" smtClean="0"/>
              <a:t>    因安非他命具有抑制食慾的作用，常被不法人士摻入非法減肥藥中非法販賣，使用藥者在不知情的情況成癮，並造成精神分裂、妄想症等副作用。</a:t>
            </a:r>
            <a:endParaRPr lang="zh-TW" altLang="en-US" b="1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105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</a:t>
            </a:r>
            <a:r>
              <a:rPr lang="en-US" altLang="zh-TW" smtClean="0"/>
              <a:t>3</a:t>
            </a:r>
            <a:r>
              <a:rPr lang="zh-TW" altLang="en-US" smtClean="0"/>
              <a:t>日臺教學</a:t>
            </a:r>
            <a:r>
              <a:rPr lang="en-US" altLang="zh-TW" smtClean="0"/>
              <a:t>(</a:t>
            </a:r>
            <a:r>
              <a:rPr lang="zh-TW" altLang="en-US" smtClean="0"/>
              <a:t>五</a:t>
            </a:r>
            <a:r>
              <a:rPr lang="en-US" altLang="zh-TW" smtClean="0"/>
              <a:t>)</a:t>
            </a:r>
            <a:r>
              <a:rPr lang="zh-TW" altLang="en-US" smtClean="0"/>
              <a:t>字第</a:t>
            </a:r>
            <a:r>
              <a:rPr lang="en-US" altLang="zh-TW" smtClean="0"/>
              <a:t>1050028489</a:t>
            </a:r>
            <a:r>
              <a:rPr lang="zh-TW" altLang="en-US" smtClean="0"/>
              <a:t>號內政部警政署刑事警察局提供近期查獲新興毒品樣貌</a:t>
            </a:r>
          </a:p>
          <a:p>
            <a:r>
              <a:rPr lang="zh-TW" altLang="en-US" smtClean="0"/>
              <a:t>圖檔</a:t>
            </a:r>
          </a:p>
          <a:p>
            <a:endParaRPr lang="zh-TW" altLang="en-US" smtClean="0"/>
          </a:p>
        </p:txBody>
      </p:sp>
      <p:sp>
        <p:nvSpPr>
          <p:cNvPr id="532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46C060F-D6B2-4EE6-B909-42F70A7AF3D9}" type="slidenum">
              <a:rPr lang="zh-TW" altLang="en-US">
                <a:solidFill>
                  <a:prstClr val="black"/>
                </a:solidFill>
              </a:rPr>
              <a:pPr/>
              <a:t>11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105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</a:t>
            </a:r>
            <a:r>
              <a:rPr lang="en-US" altLang="zh-TW" smtClean="0"/>
              <a:t>3</a:t>
            </a:r>
            <a:r>
              <a:rPr lang="zh-TW" altLang="en-US" smtClean="0"/>
              <a:t>日臺教學</a:t>
            </a:r>
            <a:r>
              <a:rPr lang="en-US" altLang="zh-TW" smtClean="0"/>
              <a:t>(</a:t>
            </a:r>
            <a:r>
              <a:rPr lang="zh-TW" altLang="en-US" smtClean="0"/>
              <a:t>五</a:t>
            </a:r>
            <a:r>
              <a:rPr lang="en-US" altLang="zh-TW" smtClean="0"/>
              <a:t>)</a:t>
            </a:r>
            <a:r>
              <a:rPr lang="zh-TW" altLang="en-US" smtClean="0"/>
              <a:t>字第</a:t>
            </a:r>
            <a:r>
              <a:rPr lang="en-US" altLang="zh-TW" smtClean="0"/>
              <a:t>1050028489</a:t>
            </a:r>
            <a:r>
              <a:rPr lang="zh-TW" altLang="en-US" smtClean="0"/>
              <a:t>號內政部警政署刑事警察局提供近期查獲新興毒品樣貌</a:t>
            </a:r>
          </a:p>
          <a:p>
            <a:r>
              <a:rPr lang="zh-TW" altLang="en-US" smtClean="0"/>
              <a:t>圖檔</a:t>
            </a:r>
          </a:p>
          <a:p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1388F48-A55B-4755-8348-E5ECDF9779D9}" type="slidenum">
              <a:rPr lang="zh-TW" altLang="en-US">
                <a:solidFill>
                  <a:prstClr val="black"/>
                </a:solidFill>
              </a:rPr>
              <a:pPr/>
              <a:t>12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7082" y="4350457"/>
            <a:ext cx="5493447" cy="4120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7348" name="投影片編號版面配置區 3"/>
          <p:cNvSpPr txBox="1">
            <a:spLocks noGrp="1"/>
          </p:cNvSpPr>
          <p:nvPr/>
        </p:nvSpPr>
        <p:spPr bwMode="auto">
          <a:xfrm>
            <a:off x="3875843" y="8695062"/>
            <a:ext cx="2977353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DC05DCE-4197-41A5-868D-181577905ECF}" type="slidenum">
              <a:rPr lang="zh-TW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zh-TW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/>
              <a:t>老師利用拒毒八招引導出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委婉堅定的拒絕</a:t>
            </a:r>
            <a:r>
              <a:rPr lang="zh-TW" altLang="en-US" dirty="0" smtClean="0"/>
              <a:t>有關藥物濫用的引誘</a:t>
            </a:r>
            <a:r>
              <a:rPr lang="en-US" altLang="zh-TW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TW" dirty="0" smtClean="0"/>
              <a:t>2.</a:t>
            </a:r>
            <a:r>
              <a:rPr lang="zh-TW" altLang="en-US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遠離是非場所，拒絕成癮物質</a:t>
            </a:r>
            <a:endParaRPr lang="en-US" altLang="zh-TW" b="1" dirty="0" smtClean="0">
              <a:solidFill>
                <a:srgbClr val="333399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 dirty="0" smtClean="0">
                <a:solidFill>
                  <a:srgbClr val="333399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健康方式交朋友</a:t>
            </a:r>
            <a:endParaRPr lang="en-US" altLang="zh-TW" dirty="0" smtClean="0"/>
          </a:p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避免自己染上藥物濫用的習慣。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因為一日用毒，需要終身戒毒。 </a:t>
            </a:r>
            <a:endParaRPr lang="zh-TW" altLang="en-US" dirty="0" smtClean="0"/>
          </a:p>
          <a:p>
            <a:endParaRPr lang="en-US" altLang="zh-TW" dirty="0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5647EF3-3719-40E1-B203-BF5627CAAAC8}" type="slidenum">
              <a:rPr lang="zh-TW" altLang="en-US">
                <a:solidFill>
                  <a:prstClr val="black"/>
                </a:solidFill>
              </a:rPr>
              <a:pPr/>
              <a:t>14</a:t>
            </a:fld>
            <a:endParaRPr lang="zh-TW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687082" y="4350457"/>
            <a:ext cx="5493447" cy="41208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TW" smtClean="0"/>
              <a:t>104</a:t>
            </a:r>
            <a:r>
              <a:rPr lang="zh-TW" altLang="en-US" smtClean="0"/>
              <a:t>年</a:t>
            </a:r>
            <a:r>
              <a:rPr lang="en-US" altLang="zh-TW" smtClean="0"/>
              <a:t>7</a:t>
            </a:r>
            <a:r>
              <a:rPr lang="zh-TW" altLang="en-US" smtClean="0"/>
              <a:t>月</a:t>
            </a:r>
            <a:r>
              <a:rPr lang="en-US" altLang="zh-TW" smtClean="0"/>
              <a:t>16</a:t>
            </a:r>
            <a:r>
              <a:rPr lang="zh-TW" altLang="en-US" smtClean="0"/>
              <a:t>日臺教學（三）字第</a:t>
            </a:r>
            <a:r>
              <a:rPr lang="en-US" altLang="zh-TW" smtClean="0"/>
              <a:t>1040094242</a:t>
            </a:r>
            <a:r>
              <a:rPr lang="zh-TW" altLang="en-US" smtClean="0"/>
              <a:t>號函修訂「教育部生命教育推動方案（</a:t>
            </a:r>
            <a:r>
              <a:rPr lang="en-US" altLang="zh-TW" smtClean="0"/>
              <a:t>103</a:t>
            </a:r>
            <a:r>
              <a:rPr lang="zh-TW" altLang="en-US" smtClean="0"/>
              <a:t>年</a:t>
            </a:r>
            <a:r>
              <a:rPr lang="en-US" altLang="zh-TW" smtClean="0"/>
              <a:t>-106</a:t>
            </a:r>
            <a:r>
              <a:rPr lang="zh-TW" altLang="en-US" smtClean="0"/>
              <a:t>年）」</a:t>
            </a:r>
            <a:endParaRPr lang="en-US" altLang="zh-TW" smtClean="0"/>
          </a:p>
          <a:p>
            <a:r>
              <a:rPr lang="zh-TW" altLang="en-US" b="1" smtClean="0"/>
              <a:t>參、計畫目標</a:t>
            </a:r>
            <a:endParaRPr lang="zh-TW" altLang="en-US" smtClean="0"/>
          </a:p>
          <a:p>
            <a:r>
              <a:rPr lang="zh-TW" altLang="en-US" b="1" smtClean="0"/>
              <a:t>生命教育的宗旨係希望培養學生具備健康身心、理性頭腦及美麗靈魂，</a:t>
            </a:r>
            <a:r>
              <a:rPr lang="zh-TW" altLang="en-US" smtClean="0"/>
              <a:t>期能透過課程（包含正式課程、非正式課程及潛在課程）、師資培育、建構校園文化等具體策略之推動，使學生能具備道德實踐與公民意識（社會我）、藝術涵養與美感素養（美學我）、系統思考與解決問題（知識我）、身心健全發展（體能我）以及探詢生命意義、內化價值觀、追求至善（超越我）等核心素養。</a:t>
            </a:r>
          </a:p>
        </p:txBody>
      </p:sp>
      <p:sp>
        <p:nvSpPr>
          <p:cNvPr id="60420" name="投影片編號版面配置區 3"/>
          <p:cNvSpPr txBox="1">
            <a:spLocks noGrp="1"/>
          </p:cNvSpPr>
          <p:nvPr/>
        </p:nvSpPr>
        <p:spPr bwMode="auto">
          <a:xfrm>
            <a:off x="3875843" y="8695062"/>
            <a:ext cx="2977353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D218FE4-C9C3-4A43-9E79-DBD8C76E00F4}" type="slidenum">
              <a:rPr lang="zh-TW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zh-TW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69D1A3-C25A-4840-8DEA-AF04691E3D8E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EBDDC3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  <a:latin typeface="Arial" charset="0"/>
              </a:defRPr>
            </a:lvl1pPr>
          </a:lstStyle>
          <a:p>
            <a:pPr>
              <a:defRPr/>
            </a:pPr>
            <a:fld id="{1F20465F-E076-4F4A-B0CB-7036406CDB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5783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2C0D63-CD8C-4A6F-B0E1-C9ADFDA0B2D9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9361DE-8054-4C7E-B44D-127C15772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76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A0F89-9A72-425B-AF51-E794017753AC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A7D8FE7-D656-48BC-9896-12627BED4D7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5163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 rtlCol="0"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B2EA27F3-4FAA-4AF6-9721-3CD4CFFCEBC5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i="1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Times New Roman" pitchFamily="18" charset="0"/>
                <a:ea typeface="標楷體" pitchFamily="65" charset="-120"/>
              </a:defRPr>
            </a:lvl1pPr>
          </a:lstStyle>
          <a:p>
            <a:pPr>
              <a:defRPr/>
            </a:pPr>
            <a:fld id="{BF6C706D-8FA6-4FAC-8426-DA3903F171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95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41366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C64DCDB-712F-468B-B00B-6C0EA89420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380618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1540" y="41366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37A7622-171D-4F51-9D2C-356DB5E5BEE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812953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B54F45A-09A6-475A-B674-373B72130849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549DED0-F3E1-42EA-BA30-DA8B103D11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35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3FF2A9-E812-4641-82C1-4155EBE41844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latin typeface="Arial" charset="0"/>
              </a:defRPr>
            </a:lvl1pPr>
          </a:lstStyle>
          <a:p>
            <a:pPr>
              <a:defRPr/>
            </a:pPr>
            <a:fld id="{BEB06070-04F7-4AC7-8435-2085609E9A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703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AD35BB-A22B-4B73-9738-70BB7AC917B6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6" name="投影片編號版面配置區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F64D4A-C867-4AD4-A95C-6661124480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41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3A7E7F-FCC3-40A1-B14C-0F62C24A628E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8" name="投影片編號版面配置區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79AA131-B1AA-4F54-AA26-AB44620143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20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B60CE09-77D4-452D-A485-FE8B4583D120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158F526-D54D-4F1A-95FD-82D29E3AF5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570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B0D49E-1212-4F6D-87A2-0EE38986B46A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  <a:latin typeface="Arial" charset="0"/>
              </a:defRPr>
            </a:lvl1pPr>
          </a:lstStyle>
          <a:p>
            <a:pPr>
              <a:defRPr/>
            </a:pPr>
            <a:fld id="{152A36A5-23FA-4555-9349-9C4390BCE06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424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8A94624-90F5-46D8-B22B-3102B4EC8634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245CC7E-960C-417F-BDA7-BE60F12007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98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358D7BE-57F0-46A6-A304-D6D7B6B9E76F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10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>
                <a:latin typeface="Arial" charset="0"/>
              </a:defRPr>
            </a:lvl1pPr>
          </a:lstStyle>
          <a:p>
            <a:pPr>
              <a:defRPr/>
            </a:pPr>
            <a:fld id="{4FCAF3A8-8712-42C3-B9AB-EF2912A5C3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1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022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fld id="{6CEDED36-7FB3-43A6-B67E-0FA31CA1B387}" type="datetime1">
              <a:rPr lang="zh-TW" altLang="en-US"/>
              <a:pPr>
                <a:defRPr/>
              </a:pPr>
              <a:t>2021/9/15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Tw Cen MT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mtClean="0">
              <a:solidFill>
                <a:srgbClr val="FFFFFF"/>
              </a:solidFill>
              <a:latin typeface="Tw Cen MT"/>
              <a:ea typeface="新細明體" panose="02020500000000000000" pitchFamily="18" charset="-120"/>
            </a:endParaRPr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257A2-AE92-48EB-B624-7114F4B2544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506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8"/>
          <p:cNvSpPr>
            <a:spLocks noGrp="1" noChangeArrowheads="1"/>
          </p:cNvSpPr>
          <p:nvPr>
            <p:ph type="title"/>
          </p:nvPr>
        </p:nvSpPr>
        <p:spPr>
          <a:ln w="57150">
            <a:miter lim="800000"/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br>
              <a:rPr lang="en-US" altLang="zh-TW" sz="4000" smtClean="0">
                <a:solidFill>
                  <a:srgbClr val="C00000"/>
                </a:solidFill>
                <a:latin typeface="Tw Cen MT" pitchFamily="34" charset="0"/>
              </a:rPr>
            </a:br>
            <a:endParaRPr lang="zh-TW" altLang="en-US" sz="28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1741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120650" y="6308725"/>
            <a:ext cx="5421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fld id="{DBC38B6E-AB5A-47FF-9201-4BE2087243CE}" type="slidenum">
              <a:rPr lang="en-US" altLang="zh-TW" b="0" smtClean="0">
                <a:solidFill>
                  <a:srgbClr val="775F55"/>
                </a:solidFill>
              </a:rPr>
              <a:pPr algn="l"/>
              <a:t>1</a:t>
            </a:fld>
            <a:endParaRPr lang="en-US" altLang="zh-TW" b="0" smtClean="0">
              <a:solidFill>
                <a:srgbClr val="775F55"/>
              </a:solidFill>
            </a:endParaRPr>
          </a:p>
        </p:txBody>
      </p:sp>
      <p:sp>
        <p:nvSpPr>
          <p:cNvPr id="8" name="Rectangle 1028"/>
          <p:cNvSpPr txBox="1">
            <a:spLocks noChangeArrowheads="1"/>
          </p:cNvSpPr>
          <p:nvPr/>
        </p:nvSpPr>
        <p:spPr bwMode="auto">
          <a:xfrm>
            <a:off x="539552" y="71628"/>
            <a:ext cx="8730443" cy="130454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kern="0" dirty="0">
                <a:solidFill>
                  <a:srgbClr val="C00000"/>
                </a:solidFill>
                <a:latin typeface="微軟正黑體"/>
              </a:rPr>
              <a:t>      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612775" y="2276475"/>
            <a:ext cx="8153400" cy="27368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kumimoji="1" lang="en-US" altLang="zh-TW" sz="3200" b="1" kern="0" dirty="0" smtClean="0">
              <a:solidFill>
                <a:srgbClr val="C00000"/>
              </a:solidFill>
              <a:latin typeface="+mj-ea"/>
            </a:endParaRPr>
          </a:p>
          <a:p>
            <a:pPr algn="ctr">
              <a:buNone/>
              <a:defRPr/>
            </a:pP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伸仁</a:t>
            </a:r>
            <a:r>
              <a:rPr kumimoji="1" lang="zh-TW" altLang="en-US" sz="6000" b="1" kern="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國小教導</a:t>
            </a: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處</a:t>
            </a:r>
            <a:endParaRPr kumimoji="1" lang="en-US" altLang="zh-TW" sz="60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宣導事項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2777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文字方塊 3"/>
          <p:cNvSpPr txBox="1">
            <a:spLocks noChangeArrowheads="1"/>
          </p:cNvSpPr>
          <p:nvPr/>
        </p:nvSpPr>
        <p:spPr bwMode="auto">
          <a:xfrm>
            <a:off x="242888" y="981075"/>
            <a:ext cx="8489950" cy="527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K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他命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:</a:t>
            </a:r>
          </a:p>
          <a:p>
            <a:pPr lvl="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濫用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</a:rPr>
              <a:t>K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他命可能產生心搏過速、血壓上升、意識模糊、幻覺、無理行為及胡言亂語等；長期拉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</a:rPr>
              <a:t>K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可能導致頻尿、膀胱發炎、膀胱受損萎縮。</a:t>
            </a:r>
            <a:endParaRPr lang="en-US" altLang="zh-TW" sz="2800" dirty="0">
              <a:solidFill>
                <a:prstClr val="black"/>
              </a:solidFill>
              <a:latin typeface="微軟正黑體"/>
            </a:endParaRPr>
          </a:p>
          <a:p>
            <a:pPr lvl="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800" dirty="0">
              <a:solidFill>
                <a:prstClr val="black"/>
              </a:solidFill>
              <a:latin typeface="微軟正黑體"/>
            </a:endParaRPr>
          </a:p>
          <a:p>
            <a:pPr marL="457200" indent="-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搖頭丸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:</a:t>
            </a:r>
          </a:p>
          <a:p>
            <a:pPr marL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體溫過高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</a:rPr>
              <a:t>(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可高達</a:t>
            </a:r>
            <a:r>
              <a:rPr lang="en-US" altLang="zh-TW" sz="2800" dirty="0">
                <a:solidFill>
                  <a:prstClr val="black"/>
                </a:solidFill>
                <a:latin typeface="微軟正黑體"/>
              </a:rPr>
              <a:t>43℃)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、脫水、低血鈉、急性高血壓、心律不整、凝血障礙、橫紋肌溶解及急性腎衰竭等症狀，嚴重者可能導致死亡。</a:t>
            </a:r>
            <a:endParaRPr lang="en-US" altLang="zh-TW" sz="2800" dirty="0">
              <a:solidFill>
                <a:prstClr val="black"/>
              </a:solidFill>
              <a:latin typeface="微軟正黑體"/>
            </a:endParaRPr>
          </a:p>
          <a:p>
            <a:pPr marL="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2800" dirty="0">
              <a:solidFill>
                <a:prstClr val="black"/>
              </a:solidFill>
              <a:latin typeface="微軟正黑體"/>
            </a:endParaRPr>
          </a:p>
          <a:p>
            <a:pPr marL="457200" indent="-45720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安非他命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:</a:t>
            </a:r>
          </a:p>
          <a:p>
            <a:pPr marL="457200" indent="-457200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200" dirty="0">
                <a:solidFill>
                  <a:srgbClr val="DD80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    </a:t>
            </a:r>
            <a:r>
              <a:rPr lang="zh-TW" altLang="en-US" sz="2800" dirty="0">
                <a:solidFill>
                  <a:prstClr val="black"/>
                </a:solidFill>
                <a:latin typeface="微軟正黑體"/>
              </a:rPr>
              <a:t>猜忌、多疑、妄想、情緒不穩、易怒、視幻覺、聽幻覺、觸幻覺、強迫或重覆性的行為及睡眠障礙自殘、暴力攻擊行為。</a:t>
            </a:r>
            <a:endParaRPr lang="zh-TW" altLang="en-US" sz="1200" dirty="0">
              <a:solidFill>
                <a:prstClr val="black"/>
              </a:solidFill>
              <a:latin typeface="微軟正黑體"/>
            </a:endParaRPr>
          </a:p>
        </p:txBody>
      </p:sp>
      <p:sp>
        <p:nvSpPr>
          <p:cNvPr id="8" name="標題 1"/>
          <p:cNvSpPr>
            <a:spLocks/>
          </p:cNvSpPr>
          <p:nvPr/>
        </p:nvSpPr>
        <p:spPr bwMode="auto">
          <a:xfrm>
            <a:off x="246063" y="333375"/>
            <a:ext cx="88979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常見藥物濫用</a:t>
            </a:r>
            <a:r>
              <a:rPr kumimoji="1" lang="en-US" altLang="zh-TW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副作用對健康的影響</a:t>
            </a:r>
          </a:p>
        </p:txBody>
      </p:sp>
      <p:sp>
        <p:nvSpPr>
          <p:cNvPr id="9" name="矩形 8"/>
          <p:cNvSpPr/>
          <p:nvPr/>
        </p:nvSpPr>
        <p:spPr>
          <a:xfrm>
            <a:off x="5494287" y="5887403"/>
            <a:ext cx="3649713" cy="101566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ln w="18000">
                  <a:solidFill>
                    <a:srgbClr val="DD8047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微軟正黑體" pitchFamily="34" charset="-120"/>
              </a:rPr>
              <a:t>拉</a:t>
            </a:r>
            <a:r>
              <a:rPr lang="en-US" altLang="zh-TW" sz="2000" dirty="0">
                <a:ln w="18000">
                  <a:solidFill>
                    <a:srgbClr val="DD8047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微軟正黑體" pitchFamily="34" charset="-120"/>
              </a:rPr>
              <a:t>K</a:t>
            </a:r>
            <a:r>
              <a:rPr lang="zh-TW" altLang="en-US" sz="2000" dirty="0">
                <a:ln w="18000">
                  <a:solidFill>
                    <a:srgbClr val="DD8047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微軟正黑體" pitchFamily="34" charset="-120"/>
              </a:rPr>
              <a:t>早晚膀胱被</a:t>
            </a:r>
            <a:r>
              <a:rPr lang="en-US" altLang="zh-TW" sz="2000" dirty="0">
                <a:ln w="18000">
                  <a:solidFill>
                    <a:srgbClr val="DD8047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微軟正黑體" pitchFamily="34" charset="-120"/>
              </a:rPr>
              <a:t>K.O.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 dirty="0">
                <a:ln w="18000">
                  <a:solidFill>
                    <a:srgbClr val="DD8047">
                      <a:satMod val="140000"/>
                    </a:srgbClr>
                  </a:solidFill>
                  <a:prstDash val="solid"/>
                  <a:miter lim="800000"/>
                </a:ln>
                <a:noFill/>
                <a:latin typeface="微軟正黑體" pitchFamily="34" charset="-120"/>
              </a:rPr>
              <a:t>還會讓你做惡夢</a:t>
            </a:r>
          </a:p>
        </p:txBody>
      </p:sp>
    </p:spTree>
    <p:extLst>
      <p:ext uri="{BB962C8B-B14F-4D97-AF65-F5344CB8AC3E}">
        <p14:creationId xmlns:p14="http://schemas.microsoft.com/office/powerpoint/2010/main" val="300391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361113"/>
            <a:ext cx="5421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fld id="{756898F9-4541-469D-8948-38610C4BFE1F}" type="slidenum">
              <a:rPr lang="en-US" altLang="zh-TW" b="0" smtClean="0">
                <a:solidFill>
                  <a:srgbClr val="775F55"/>
                </a:solidFill>
              </a:rPr>
              <a:pPr algn="l"/>
              <a:t>11</a:t>
            </a:fld>
            <a:endParaRPr lang="en-US" altLang="zh-TW" b="0" dirty="0" smtClean="0">
              <a:solidFill>
                <a:srgbClr val="775F55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8463" y="188913"/>
            <a:ext cx="841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毒品混合變裝新態樣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0308"/>
            <a:ext cx="2305050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花蓮警方查獲販毒男 搜出毒品咖啡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44636"/>
            <a:ext cx="2405300" cy="21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455876" y="166520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white"/>
                </a:solidFill>
                <a:latin typeface="Arial" pitchFamily="34" charset="0"/>
              </a:rPr>
              <a:t>客製化咖啡包</a:t>
            </a:r>
          </a:p>
        </p:txBody>
      </p:sp>
      <p:pic>
        <p:nvPicPr>
          <p:cNvPr id="15" name="Picture 14" descr="毒咖啡包太常被抓 首見「膠原蛋白」新包裝警及時攔獲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66875"/>
            <a:ext cx="2406894" cy="213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940152" y="166687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white"/>
                </a:solidFill>
                <a:latin typeface="Arial" pitchFamily="34" charset="0"/>
              </a:rPr>
              <a:t>膠原蛋白粉包</a:t>
            </a:r>
          </a:p>
        </p:txBody>
      </p:sp>
      <p:pic>
        <p:nvPicPr>
          <p:cNvPr id="17" name="Picture 16" descr="3男4女台中豪宅辦毒趴 窗戶七彩霓虹燈閃爍引注目全遭逮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1" y="4221088"/>
            <a:ext cx="2315559" cy="199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863985" y="423041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white"/>
                </a:solidFill>
                <a:latin typeface="Arial" pitchFamily="34" charset="0"/>
              </a:rPr>
              <a:t>糖果包裝毒品</a:t>
            </a:r>
          </a:p>
        </p:txBody>
      </p:sp>
      <p:pic>
        <p:nvPicPr>
          <p:cNvPr id="20494" name="Picture 14" descr="https://www.health.ntpc.gov.tw/archive/images/%E7%B3%96%E9%8C%A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91" y="4215100"/>
            <a:ext cx="2397457" cy="202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347864" y="4230410"/>
            <a:ext cx="226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dirty="0">
                <a:solidFill>
                  <a:prstClr val="black"/>
                </a:solidFill>
                <a:latin typeface="Arial" pitchFamily="34" charset="0"/>
              </a:rPr>
              <a:t>FM2</a:t>
            </a:r>
            <a:r>
              <a:rPr lang="zh-TW" altLang="en-US" dirty="0">
                <a:solidFill>
                  <a:prstClr val="black"/>
                </a:solidFill>
                <a:latin typeface="Arial" pitchFamily="34" charset="0"/>
              </a:rPr>
              <a:t>偽裝成葡萄口味口含錠</a:t>
            </a:r>
          </a:p>
        </p:txBody>
      </p:sp>
      <p:pic>
        <p:nvPicPr>
          <p:cNvPr id="20496" name="Picture 16" descr="https://www.health.ntpc.gov.tw/archive/images/%E7%8E%8B%E5%AD%90%E9%BA%B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520280" cy="202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5940152" y="423041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white"/>
                </a:solidFill>
                <a:latin typeface="Arial" pitchFamily="34" charset="0"/>
              </a:rPr>
              <a:t>安非他命偽裝王子麵</a:t>
            </a:r>
          </a:p>
        </p:txBody>
      </p:sp>
    </p:spTree>
    <p:extLst>
      <p:ext uri="{BB962C8B-B14F-4D97-AF65-F5344CB8AC3E}">
        <p14:creationId xmlns:p14="http://schemas.microsoft.com/office/powerpoint/2010/main" val="142359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391275"/>
            <a:ext cx="5421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fld id="{1E7F11BE-A3B8-408F-B723-4BDF6FC1EC3C}" type="slidenum">
              <a:rPr lang="en-US" altLang="zh-TW" b="0" smtClean="0">
                <a:solidFill>
                  <a:srgbClr val="775F55"/>
                </a:solidFill>
              </a:rPr>
              <a:pPr algn="l"/>
              <a:t>12</a:t>
            </a:fld>
            <a:endParaRPr lang="en-US" altLang="zh-TW" b="0" smtClean="0">
              <a:solidFill>
                <a:srgbClr val="775F55"/>
              </a:solidFill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398463" y="188913"/>
            <a:ext cx="841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毒品混合變裝新態樣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1" y="1595438"/>
            <a:ext cx="2743200" cy="22669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41" y="1612491"/>
            <a:ext cx="2714318" cy="21923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335" y="4321179"/>
            <a:ext cx="2706208" cy="19080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91440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https://www.health.ntpc.gov.tw/archive/images/%E6%B0%B4%E6%9E%9C%E7%B2%89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90" r="540" b="32670"/>
          <a:stretch/>
        </p:blipFill>
        <p:spPr bwMode="auto">
          <a:xfrm>
            <a:off x="6165335" y="1581559"/>
            <a:ext cx="2645289" cy="22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300192" y="162401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prstClr val="black"/>
                </a:solidFill>
                <a:latin typeface="Arial" pitchFamily="34" charset="0"/>
              </a:rPr>
              <a:t>Ｋ他命偽裝果汁粉</a:t>
            </a:r>
          </a:p>
        </p:txBody>
      </p:sp>
      <p:pic>
        <p:nvPicPr>
          <p:cNvPr id="21519" name="Picture 15" descr="https://www.health.ntpc.gov.tw/archive/images/%E6%9E%87%E6%9D%B7%E8%86%8F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02" y="4321179"/>
            <a:ext cx="2743200" cy="19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1560" y="432117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FF0000"/>
                </a:solidFill>
                <a:latin typeface="Arial" pitchFamily="34" charset="0"/>
              </a:rPr>
              <a:t>搖頭丸加入枇杷膏</a:t>
            </a:r>
          </a:p>
        </p:txBody>
      </p:sp>
      <p:pic>
        <p:nvPicPr>
          <p:cNvPr id="21521" name="Picture 17" descr="https://www.health.ntpc.gov.tw/archive/images/%E7%88%86%E7%B1%B3%E8%8A%B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01" y="4321179"/>
            <a:ext cx="2617558" cy="190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211960" y="5859887"/>
            <a:ext cx="1406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dirty="0">
                <a:solidFill>
                  <a:srgbClr val="C00000"/>
                </a:solidFill>
                <a:latin typeface="Arial" pitchFamily="34" charset="0"/>
              </a:rPr>
              <a:t>大麻爆米花</a:t>
            </a:r>
          </a:p>
        </p:txBody>
      </p:sp>
    </p:spTree>
    <p:extLst>
      <p:ext uri="{BB962C8B-B14F-4D97-AF65-F5344CB8AC3E}">
        <p14:creationId xmlns:p14="http://schemas.microsoft.com/office/powerpoint/2010/main" val="31991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8"/>
          <p:cNvSpPr>
            <a:spLocks/>
          </p:cNvSpPr>
          <p:nvPr/>
        </p:nvSpPr>
        <p:spPr bwMode="auto">
          <a:xfrm>
            <a:off x="395536" y="1484784"/>
            <a:ext cx="8291772" cy="4976586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softEdge rad="635000"/>
          </a:effectLst>
          <a:ex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建立自信、自尊心，養成良好生活作息，培養健康休閒活動。</a:t>
            </a:r>
            <a:endParaRPr lang="en-US" altLang="zh-TW" sz="3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endParaRPr lang="en-US" altLang="zh-TW" sz="3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學習正向的問題解決技巧，不靠藥物提神與減肥。</a:t>
            </a: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endParaRPr lang="en-US" altLang="zh-TW" sz="3000" b="1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建立正確情緒抒解方法，不隨意接受陌生人的飲料、香菸。</a:t>
            </a:r>
            <a:endParaRPr lang="en-US" altLang="zh-TW" sz="3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endParaRPr lang="en-US" altLang="zh-TW" sz="30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遠離是非場所、提高警覺性，絕不好奇以身試毒。</a:t>
            </a:r>
          </a:p>
        </p:txBody>
      </p:sp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健康、反毒、愛人愛己</a:t>
            </a:r>
            <a:r>
              <a:rPr lang="en-US" altLang="zh-TW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健康自主管理</a:t>
            </a:r>
          </a:p>
        </p:txBody>
      </p:sp>
    </p:spTree>
    <p:extLst>
      <p:ext uri="{BB962C8B-B14F-4D97-AF65-F5344CB8AC3E}">
        <p14:creationId xmlns:p14="http://schemas.microsoft.com/office/powerpoint/2010/main" val="25396526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11" descr="拒毒八招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1400"/>
            <a:ext cx="91440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23528" y="260648"/>
            <a:ext cx="6780213" cy="952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生活技能訓練</a:t>
            </a:r>
            <a:r>
              <a:rPr lang="en-US" altLang="zh-TW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拒毒八招運用</a:t>
            </a:r>
          </a:p>
        </p:txBody>
      </p:sp>
    </p:spTree>
    <p:extLst>
      <p:ext uri="{BB962C8B-B14F-4D97-AF65-F5344CB8AC3E}">
        <p14:creationId xmlns:p14="http://schemas.microsoft.com/office/powerpoint/2010/main" val="251779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8"/>
          <p:cNvSpPr>
            <a:spLocks/>
          </p:cNvSpPr>
          <p:nvPr/>
        </p:nvSpPr>
        <p:spPr bwMode="auto">
          <a:xfrm>
            <a:off x="285750" y="986971"/>
            <a:ext cx="8858250" cy="525429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softEdge rad="635000"/>
          </a:effectLst>
          <a:extLst/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健康身心</a:t>
            </a: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—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拒絕藥物濫用</a:t>
            </a:r>
          </a:p>
          <a:p>
            <a:pPr marL="268288" lvl="1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dirty="0">
                <a:solidFill>
                  <a:prstClr val="black"/>
                </a:solidFill>
                <a:latin typeface="微軟正黑體"/>
              </a:rPr>
              <a:t>不依賴藥物提神及減重，非醫師處方藥物不要輕易使用，拒絕成癮物質。</a:t>
            </a:r>
            <a:endParaRPr lang="en-US" altLang="zh-TW" sz="3200" dirty="0">
              <a:solidFill>
                <a:srgbClr val="333399"/>
              </a:solidFill>
              <a:latin typeface="微軟正黑體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775F55"/>
              </a:buClr>
              <a:buFontTx/>
              <a:buBlip>
                <a:blip r:embed="rId3"/>
              </a:buBlip>
              <a:defRPr/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理性頭腦</a:t>
            </a: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—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培養正向人生觀</a:t>
            </a:r>
          </a:p>
          <a:p>
            <a:pPr marL="268288" lvl="1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dirty="0">
                <a:solidFill>
                  <a:prstClr val="black"/>
                </a:solidFill>
                <a:latin typeface="微軟正黑體"/>
              </a:rPr>
              <a:t>培養社交技巧，增強面對挑戰的挫折忍耐度；結交益友，建立正確人生目標與價值觀。</a:t>
            </a:r>
          </a:p>
          <a:p>
            <a:pPr eaLnBrk="0" fontAlgn="base" hangingPunct="0">
              <a:spcBef>
                <a:spcPts val="600"/>
              </a:spcBef>
              <a:spcAft>
                <a:spcPts val="600"/>
              </a:spcAft>
              <a:buFontTx/>
              <a:buBlip>
                <a:blip r:embed="rId3"/>
              </a:buBlip>
              <a:defRPr/>
            </a:pP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美麗靈魂</a:t>
            </a:r>
            <a:r>
              <a:rPr lang="en-US" altLang="zh-TW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—</a:t>
            </a:r>
            <a:r>
              <a:rPr lang="zh-TW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/>
              </a:rPr>
              <a:t>守法自律 幸福人生 </a:t>
            </a:r>
            <a:endParaRPr lang="en-US" altLang="zh-TW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/>
            </a:endParaRPr>
          </a:p>
          <a:p>
            <a:pPr marL="268288" lvl="1" eaLnBrk="0" fontAlgn="base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200" dirty="0">
                <a:solidFill>
                  <a:prstClr val="black"/>
                </a:solidFill>
                <a:latin typeface="微軟正黑體"/>
              </a:rPr>
              <a:t>遠離是非場所，不隨意接受陌生人的物品、飲料、香菸；面對壓力與誘惑時，守法自律做正確的選擇，人生不遺憾。</a:t>
            </a:r>
            <a:endParaRPr lang="en-US" altLang="zh-TW" sz="3200" dirty="0">
              <a:solidFill>
                <a:prstClr val="black"/>
              </a:solidFill>
              <a:latin typeface="微軟正黑體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 sz="32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00075" y="290513"/>
            <a:ext cx="8229600" cy="7937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>
              <a:defRPr/>
            </a:pPr>
            <a:r>
              <a:rPr lang="zh-TW" altLang="en-US" sz="4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生命教育</a:t>
            </a:r>
            <a:r>
              <a:rPr lang="en-US" altLang="zh-TW" sz="40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lang="zh-TW" altLang="en-US" sz="4000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珍愛生命</a:t>
            </a:r>
            <a:endParaRPr lang="en-US" altLang="zh-TW" sz="4000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36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8675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53400" cy="81453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校園交通</a:t>
            </a:r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導護</a:t>
            </a:r>
            <a:r>
              <a:rPr lang="zh-TW" altLang="zh-TW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規劃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514528" cy="5141168"/>
          </a:xfrm>
        </p:spPr>
        <p:txBody>
          <a:bodyPr/>
          <a:lstStyle/>
          <a:p>
            <a:r>
              <a:rPr lang="en-US" altLang="zh-TW" dirty="0" smtClean="0">
                <a:latin typeface="+mj-ea"/>
                <a:ea typeface="+mj-ea"/>
              </a:rPr>
              <a:t>1</a:t>
            </a:r>
            <a:r>
              <a:rPr lang="en-US" altLang="zh-TW" dirty="0">
                <a:latin typeface="+mj-ea"/>
                <a:ea typeface="+mj-ea"/>
              </a:rPr>
              <a:t>.</a:t>
            </a:r>
            <a:r>
              <a:rPr lang="zh-TW" altLang="en-US" dirty="0">
                <a:solidFill>
                  <a:srgbClr val="FF0000"/>
                </a:solidFill>
              </a:rPr>
              <a:t>上學</a:t>
            </a:r>
            <a:r>
              <a:rPr lang="en-US" altLang="zh-TW" dirty="0">
                <a:solidFill>
                  <a:srgbClr val="C00000"/>
                </a:solidFill>
              </a:rPr>
              <a:t>&lt;</a:t>
            </a:r>
            <a:r>
              <a:rPr lang="zh-TW" altLang="en-US" dirty="0">
                <a:solidFill>
                  <a:srgbClr val="C00000"/>
                </a:solidFill>
              </a:rPr>
              <a:t>上午</a:t>
            </a:r>
            <a:r>
              <a:rPr lang="en-US" altLang="zh-TW" dirty="0">
                <a:solidFill>
                  <a:srgbClr val="C00000"/>
                </a:solidFill>
              </a:rPr>
              <a:t>7:15 -7:40&gt;</a:t>
            </a:r>
            <a:r>
              <a:rPr lang="zh-TW" altLang="en-US" dirty="0">
                <a:solidFill>
                  <a:srgbClr val="C00000"/>
                </a:solidFill>
              </a:rPr>
              <a:t> 請勿讓孩子太早到校</a:t>
            </a:r>
            <a:endParaRPr lang="en-US" altLang="zh-TW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zh-TW" altLang="en-US" dirty="0"/>
              <a:t>   →</a:t>
            </a:r>
            <a:r>
              <a:rPr lang="zh-TW" altLang="zh-TW" dirty="0"/>
              <a:t>路口導</a:t>
            </a:r>
            <a:r>
              <a:rPr lang="zh-TW" altLang="zh-TW" dirty="0" smtClean="0"/>
              <a:t>護</a:t>
            </a:r>
            <a:r>
              <a:rPr lang="zh-TW" altLang="en-US" dirty="0" smtClean="0"/>
              <a:t>，</a:t>
            </a:r>
            <a:r>
              <a:rPr lang="zh-TW" altLang="en-US" dirty="0"/>
              <a:t>聽從導護老師及志工的指揮過</a:t>
            </a:r>
            <a:r>
              <a:rPr lang="zh-TW" altLang="en-US" dirty="0" smtClean="0"/>
              <a:t>馬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路</a:t>
            </a:r>
            <a:r>
              <a:rPr lang="zh-TW" altLang="en-US" dirty="0"/>
              <a:t>進校園 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</a:rPr>
              <a:t>    放學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&lt;</a:t>
            </a:r>
            <a:r>
              <a:rPr lang="zh-TW" altLang="en-US" dirty="0" smtClean="0">
                <a:solidFill>
                  <a:srgbClr val="C00000"/>
                </a:solidFill>
              </a:rPr>
              <a:t>中午</a:t>
            </a:r>
            <a:r>
              <a:rPr lang="en-US" altLang="zh-TW" dirty="0" smtClean="0">
                <a:solidFill>
                  <a:srgbClr val="C00000"/>
                </a:solidFill>
              </a:rPr>
              <a:t>12:40 ~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&gt;</a:t>
            </a:r>
            <a:r>
              <a:rPr lang="zh-TW" altLang="en-US" dirty="0" smtClean="0">
                <a:solidFill>
                  <a:srgbClr val="C00000"/>
                </a:solidFill>
              </a:rPr>
              <a:t> ；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&lt;</a:t>
            </a:r>
            <a:r>
              <a:rPr lang="zh-TW" altLang="en-US" dirty="0" smtClean="0">
                <a:solidFill>
                  <a:srgbClr val="C00000"/>
                </a:solidFill>
              </a:rPr>
              <a:t>下午</a:t>
            </a:r>
            <a:r>
              <a:rPr lang="en-US" altLang="zh-TW" dirty="0" smtClean="0">
                <a:solidFill>
                  <a:srgbClr val="C00000"/>
                </a:solidFill>
              </a:rPr>
              <a:t>15:55 ~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&gt;</a:t>
            </a:r>
            <a:r>
              <a:rPr lang="zh-TW" altLang="en-US" dirty="0" smtClean="0">
                <a:solidFill>
                  <a:srgbClr val="C00000"/>
                </a:solidFill>
              </a:rPr>
              <a:t> 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   →</a:t>
            </a:r>
            <a:r>
              <a:rPr lang="zh-TW" altLang="zh-TW" sz="3200" dirty="0" smtClean="0"/>
              <a:t>接送</a:t>
            </a:r>
            <a:r>
              <a:rPr lang="zh-TW" altLang="zh-TW" sz="3200" dirty="0"/>
              <a:t>車輛</a:t>
            </a:r>
            <a:r>
              <a:rPr lang="zh-TW" altLang="en-US" sz="3200" dirty="0"/>
              <a:t>請依序停放，</a:t>
            </a:r>
            <a:r>
              <a:rPr lang="zh-TW" altLang="en-US" sz="3200" dirty="0" smtClean="0"/>
              <a:t>機車龍頭朝馬路</a:t>
            </a:r>
            <a:endParaRPr lang="en-US" altLang="zh-TW" sz="3200" dirty="0" smtClean="0"/>
          </a:p>
          <a:p>
            <a:pPr marL="109728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，</a:t>
            </a:r>
            <a:r>
              <a:rPr lang="zh-TW" altLang="en-US" sz="3200" dirty="0"/>
              <a:t>家長</a:t>
            </a:r>
            <a:r>
              <a:rPr lang="zh-TW" altLang="zh-TW" sz="3200" dirty="0"/>
              <a:t>禁入校園</a:t>
            </a:r>
            <a:r>
              <a:rPr lang="zh-TW" altLang="en-US" sz="3200" dirty="0"/>
              <a:t>，</a:t>
            </a:r>
            <a:r>
              <a:rPr lang="zh-TW" altLang="en-US" sz="3200" dirty="0">
                <a:latin typeface="新細明體" pitchFamily="18" charset="-120"/>
              </a:rPr>
              <a:t>原則上禁止家長機</a:t>
            </a:r>
            <a:r>
              <a:rPr lang="zh-TW" altLang="en-US" sz="3200" dirty="0" smtClean="0">
                <a:latin typeface="新細明體" pitchFamily="18" charset="-120"/>
              </a:rPr>
              <a:t>、</a:t>
            </a:r>
            <a:endParaRPr lang="en-US" altLang="zh-TW" sz="3200" dirty="0" smtClean="0">
              <a:latin typeface="新細明體" pitchFamily="18" charset="-120"/>
            </a:endParaRPr>
          </a:p>
          <a:p>
            <a:pPr marL="109728" indent="0">
              <a:buNone/>
            </a:pPr>
            <a:r>
              <a:rPr lang="zh-TW" altLang="en-US" sz="3200" dirty="0">
                <a:latin typeface="新細明體" pitchFamily="18" charset="-120"/>
              </a:rPr>
              <a:t> </a:t>
            </a:r>
            <a:r>
              <a:rPr lang="zh-TW" altLang="en-US" sz="3200" dirty="0" smtClean="0">
                <a:latin typeface="新細明體" pitchFamily="18" charset="-120"/>
              </a:rPr>
              <a:t>     汽車</a:t>
            </a:r>
            <a:r>
              <a:rPr lang="zh-TW" altLang="en-US" sz="3200" dirty="0">
                <a:latin typeface="新細明體" pitchFamily="18" charset="-120"/>
              </a:rPr>
              <a:t>駛</a:t>
            </a:r>
            <a:r>
              <a:rPr lang="zh-TW" altLang="en-US" sz="3200" dirty="0" smtClean="0">
                <a:latin typeface="新細明體" pitchFamily="18" charset="-120"/>
              </a:rPr>
              <a:t>進校園</a:t>
            </a:r>
            <a:r>
              <a:rPr lang="zh-TW" altLang="en-US" sz="3200" dirty="0">
                <a:latin typeface="新細明體" pitchFamily="18" charset="-120"/>
              </a:rPr>
              <a:t>和本校地下室接送小孩。</a:t>
            </a:r>
            <a:endParaRPr lang="en-US" altLang="zh-TW" dirty="0"/>
          </a:p>
          <a:p>
            <a:pPr marL="109728" indent="0">
              <a:buNone/>
            </a:pPr>
            <a:r>
              <a:rPr lang="zh-TW" altLang="en-US" dirty="0"/>
              <a:t>  </a:t>
            </a:r>
            <a:r>
              <a:rPr lang="en-US" altLang="zh-TW" dirty="0">
                <a:latin typeface="+mn-ea"/>
              </a:rPr>
              <a:t>2.</a:t>
            </a:r>
            <a:r>
              <a:rPr lang="zh-TW" altLang="zh-TW" sz="3200" b="1" dirty="0">
                <a:solidFill>
                  <a:srgbClr val="FF0000"/>
                </a:solidFill>
              </a:rPr>
              <a:t>蚵寮專車</a:t>
            </a:r>
            <a:r>
              <a:rPr lang="en-US" altLang="zh-TW" sz="3200" dirty="0" smtClean="0"/>
              <a:t>:</a:t>
            </a:r>
            <a:r>
              <a:rPr lang="zh-TW" altLang="en-US" sz="3200" dirty="0"/>
              <a:t>居住蚵寮村</a:t>
            </a:r>
            <a:r>
              <a:rPr lang="zh-TW" altLang="en-US" sz="3200" dirty="0" smtClean="0"/>
              <a:t>學子，安排</a:t>
            </a:r>
            <a:r>
              <a:rPr lang="zh-TW" altLang="en-US" sz="3200" dirty="0"/>
              <a:t>固定</a:t>
            </a:r>
            <a:r>
              <a:rPr lang="zh-TW" altLang="en-US" sz="3200" dirty="0" smtClean="0"/>
              <a:t>座位</a:t>
            </a:r>
            <a:endParaRPr lang="en-US" altLang="zh-TW" sz="3200" dirty="0" smtClean="0"/>
          </a:p>
          <a:p>
            <a:pPr marL="109728" indent="0">
              <a:buNone/>
            </a:pPr>
            <a:r>
              <a:rPr lang="zh-TW" altLang="en-US" sz="3200" dirty="0" smtClean="0">
                <a:latin typeface="+mn-ea"/>
              </a:rPr>
              <a:t>  </a:t>
            </a:r>
            <a:r>
              <a:rPr lang="en-US" altLang="zh-TW" dirty="0" smtClean="0">
                <a:latin typeface="+mn-ea"/>
              </a:rPr>
              <a:t>3.</a:t>
            </a:r>
            <a:r>
              <a:rPr lang="zh-TW" altLang="en-US" sz="3200" b="1" dirty="0">
                <a:solidFill>
                  <a:srgbClr val="333333"/>
                </a:solidFill>
                <a:latin typeface="新細明體" pitchFamily="18" charset="-120"/>
              </a:rPr>
              <a:t>腳踏車隊</a:t>
            </a:r>
            <a:r>
              <a:rPr lang="en-US" altLang="zh-TW" sz="3200" b="1" dirty="0">
                <a:solidFill>
                  <a:srgbClr val="333333"/>
                </a:solidFill>
                <a:latin typeface="新細明體" pitchFamily="18" charset="-120"/>
              </a:rPr>
              <a:t>-</a:t>
            </a:r>
            <a:r>
              <a:rPr lang="zh-TW" altLang="en-US" sz="3200" b="1" dirty="0">
                <a:solidFill>
                  <a:srgbClr val="FF0000"/>
                </a:solidFill>
                <a:latin typeface="新細明體" pitchFamily="18" charset="-120"/>
              </a:rPr>
              <a:t>五年級申請 老師考核後才可騎</a:t>
            </a:r>
            <a:endParaRPr lang="en-US" altLang="zh-TW" sz="3200" b="1" dirty="0">
              <a:solidFill>
                <a:srgbClr val="FF0000"/>
              </a:solidFill>
              <a:latin typeface="新細明體" pitchFamily="18" charset="-120"/>
            </a:endParaRPr>
          </a:p>
          <a:p>
            <a:pPr marL="109728" indent="0">
              <a:buNone/>
            </a:pPr>
            <a:endParaRPr lang="zh-TW" altLang="en-US" dirty="0">
              <a:latin typeface="+mn-ea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135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28"/>
          <p:cNvSpPr>
            <a:spLocks noGrp="1" noChangeArrowheads="1"/>
          </p:cNvSpPr>
          <p:nvPr>
            <p:ph type="title"/>
          </p:nvPr>
        </p:nvSpPr>
        <p:spPr>
          <a:ln w="57150">
            <a:miter lim="800000"/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TW" sz="4000" smtClean="0">
                <a:solidFill>
                  <a:srgbClr val="C00000"/>
                </a:solidFill>
                <a:latin typeface="Tw Cen MT" pitchFamily="34" charset="0"/>
              </a:rPr>
              <a:t> </a:t>
            </a:r>
            <a:br>
              <a:rPr lang="en-US" altLang="zh-TW" sz="4000" smtClean="0">
                <a:solidFill>
                  <a:srgbClr val="C00000"/>
                </a:solidFill>
                <a:latin typeface="Tw Cen MT" pitchFamily="34" charset="0"/>
              </a:rPr>
            </a:br>
            <a:endParaRPr lang="zh-TW" altLang="en-US" sz="28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w Cen MT" pitchFamily="34" charset="0"/>
            </a:endParaRP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120650" y="6308725"/>
            <a:ext cx="54213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fld id="{D6987BD5-6835-46E3-9BF0-07F77A4ED723}" type="slidenum">
              <a:rPr lang="en-US" altLang="zh-TW" b="0" smtClean="0">
                <a:solidFill>
                  <a:srgbClr val="775F55"/>
                </a:solidFill>
              </a:rPr>
              <a:pPr algn="l"/>
              <a:t>17</a:t>
            </a:fld>
            <a:endParaRPr lang="en-US" altLang="zh-TW" b="0" smtClean="0">
              <a:solidFill>
                <a:srgbClr val="775F55"/>
              </a:solidFill>
            </a:endParaRPr>
          </a:p>
        </p:txBody>
      </p:sp>
      <p:sp>
        <p:nvSpPr>
          <p:cNvPr id="8" name="Rectangle 1028"/>
          <p:cNvSpPr txBox="1">
            <a:spLocks noChangeArrowheads="1"/>
          </p:cNvSpPr>
          <p:nvPr/>
        </p:nvSpPr>
        <p:spPr bwMode="auto">
          <a:xfrm>
            <a:off x="539552" y="71628"/>
            <a:ext cx="8730443" cy="1304543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4000" b="1" kern="0" dirty="0">
                <a:solidFill>
                  <a:srgbClr val="C00000"/>
                </a:solidFill>
                <a:latin typeface="微軟正黑體"/>
              </a:rPr>
              <a:t>      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1258888" y="0"/>
            <a:ext cx="6626225" cy="165576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kumimoji="1" lang="zh-TW" altLang="en-US" sz="4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交通安全教育宣導</a:t>
            </a:r>
            <a:endParaRPr kumimoji="1" lang="en-US" altLang="zh-TW" sz="40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sz="4000" dirty="0" smtClean="0"/>
              <a:t>路口慢看停， 行人優先行。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9" name="Picture 13" descr="交通安全月 十月全面啟動.jpg [開啟大圖片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501538"/>
            <a:ext cx="4133154" cy="525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07504" y="1988840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車輛：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「慢」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接近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路口，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減慢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速度。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「看」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擺頭察看左右後方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有無人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車。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「停」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－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Font typeface="Wingdings" pitchFamily="2" charset="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暫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停，讓行穿線上的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行人先行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kumimoji="1" lang="en-US" altLang="zh-TW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836394" y="1988840"/>
            <a:ext cx="22755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行人：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看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」</a:t>
            </a:r>
            <a:r>
              <a:rPr lang="en-US" altLang="zh-TW" dirty="0" smtClean="0">
                <a:latin typeface="標楷體"/>
                <a:ea typeface="標楷體"/>
              </a:rPr>
              <a:t>-</a:t>
            </a:r>
          </a:p>
          <a:p>
            <a:pPr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看、右看、再左看，隨時留意轉彎車。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聽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」</a:t>
            </a:r>
            <a:r>
              <a:rPr lang="en-US" altLang="zh-TW" dirty="0" smtClean="0">
                <a:latin typeface="標楷體"/>
                <a:ea typeface="標楷體"/>
              </a:rPr>
              <a:t>-</a:t>
            </a:r>
          </a:p>
          <a:p>
            <a:pPr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隨時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聆聽四方車輛聲音來向。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buNone/>
              <a:defRPr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停</a:t>
            </a:r>
            <a:r>
              <a:rPr lang="zh-TW" altLang="en-US" dirty="0">
                <a:solidFill>
                  <a:srgbClr val="FF0000"/>
                </a:solidFill>
                <a:latin typeface="標楷體"/>
                <a:ea typeface="標楷體"/>
              </a:rPr>
              <a:t>」</a:t>
            </a:r>
            <a:r>
              <a:rPr lang="en-US" altLang="zh-TW" dirty="0" smtClean="0">
                <a:latin typeface="標楷體"/>
                <a:ea typeface="標楷體"/>
              </a:rPr>
              <a:t>-</a:t>
            </a:r>
          </a:p>
          <a:p>
            <a:pPr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馬路前先停下，在安全處等候。</a:t>
            </a:r>
            <a:endParaRPr kumimoji="1" lang="en-US" altLang="zh-TW" b="1" kern="0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1494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歡迎加入伸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仁國小志工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隊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6" name="內容版面配置區 5" descr="DSC042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8576"/>
          <a:stretch>
            <a:fillRect/>
          </a:stretch>
        </p:blipFill>
        <p:spPr>
          <a:xfrm>
            <a:off x="646665" y="1600200"/>
            <a:ext cx="808561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50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招募志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工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6" name="內容版面配置區 1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8153400" cy="377301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zh-TW" altLang="en-US" dirty="0" smtClean="0"/>
              <a:t>我們</a:t>
            </a:r>
            <a:r>
              <a:rPr lang="zh-TW" altLang="en-US" dirty="0"/>
              <a:t>需要你的熱血</a:t>
            </a:r>
            <a:r>
              <a:rPr lang="zh-TW" altLang="en-US" dirty="0" smtClean="0"/>
              <a:t>加入用你的熱情帶給孩子快樂與成長。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*招募對象</a:t>
            </a:r>
            <a:r>
              <a:rPr lang="en-US" altLang="zh-TW" dirty="0" smtClean="0"/>
              <a:t>:</a:t>
            </a:r>
            <a:r>
              <a:rPr lang="zh-TW" altLang="en-US" dirty="0" smtClean="0"/>
              <a:t>本校家長、社區愛心人士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*服務項目</a:t>
            </a:r>
            <a:r>
              <a:rPr lang="en-US" altLang="zh-TW" dirty="0" smtClean="0"/>
              <a:t>:</a:t>
            </a:r>
          </a:p>
          <a:p>
            <a:pPr marL="109728" indent="0">
              <a:buNone/>
            </a:pPr>
            <a:r>
              <a:rPr lang="zh-TW" altLang="en-US" dirty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導護志工</a:t>
            </a:r>
            <a:r>
              <a:rPr lang="en-US" altLang="zh-TW" dirty="0" smtClean="0"/>
              <a:t>:</a:t>
            </a:r>
            <a:r>
              <a:rPr lang="zh-TW" altLang="en-US" dirty="0" smtClean="0"/>
              <a:t>協助維護學童上放學時的交通安全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圖書志工</a:t>
            </a:r>
            <a:r>
              <a:rPr lang="en-US" altLang="zh-TW" dirty="0" smtClean="0"/>
              <a:t>:</a:t>
            </a:r>
            <a:r>
              <a:rPr lang="zh-TW" altLang="en-US" dirty="0" smtClean="0"/>
              <a:t>協助圖書室整理書籍、辦理借閱圖</a:t>
            </a:r>
            <a:endParaRPr lang="en-US" altLang="zh-TW" dirty="0" smtClean="0"/>
          </a:p>
          <a:p>
            <a:pPr marL="109728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書、其他相關活動</a:t>
            </a:r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pic>
        <p:nvPicPr>
          <p:cNvPr id="7" name="Picture 2" descr="I:\D-2018後資料\D\志工\109學年度\志工旅遊109.10.17\相片\20201017_0926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56078"/>
            <a:ext cx="2402562" cy="18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I:\110學年資料\志工\志工照片\志工會議20210830T061438Z-001\16300281303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36429"/>
            <a:ext cx="2383260" cy="178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48407"/>
            <a:ext cx="2351860" cy="176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29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教務組宣導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閱讀</a:t>
            </a:r>
            <a:r>
              <a:rPr lang="zh-TW" altLang="en-US" sz="4000" dirty="0" smtClean="0">
                <a:solidFill>
                  <a:srgbClr val="FF0000"/>
                </a:solidFill>
              </a:rPr>
              <a:t>推廣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4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 bwMode="auto">
          <a:xfrm>
            <a:off x="380998" y="2276872"/>
            <a:ext cx="8407893" cy="440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本學年推動身教式寧靜閱讀，孩子看書，家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長也陪著孩子閱讀自己喜愛的書，只要養成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良好的習慣，不論對孩子或者家庭親子關係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都有莫大的助益。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每週五晨光閱讀，</a:t>
            </a:r>
            <a:r>
              <a:rPr lang="en-US" altLang="zh-TW" sz="3200" dirty="0" smtClean="0"/>
              <a:t>20</a:t>
            </a:r>
            <a:r>
              <a:rPr lang="zh-TW" altLang="en-US" sz="3200" dirty="0" smtClean="0"/>
              <a:t>分鐘，在寧靜的氛圍下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，煩亂的心靜可以沉澱，孩子們可以專注閱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讀！</a:t>
            </a:r>
          </a:p>
          <a:p>
            <a:pPr marL="45720" indent="0">
              <a:buFont typeface="Wingdings" pitchFamily="2" charset="2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1763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防疫宣導</a:t>
            </a:r>
            <a:endParaRPr lang="zh-TW" altLang="en-US" sz="54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</a:rPr>
              <a:t>防疫</a:t>
            </a:r>
            <a:r>
              <a:rPr lang="zh-TW" altLang="en-US" sz="3900" b="1" dirty="0" smtClean="0">
                <a:solidFill>
                  <a:schemeClr val="accent2">
                    <a:lumMod val="75000"/>
                  </a:schemeClr>
                </a:solidFill>
              </a:rPr>
              <a:t>原則</a:t>
            </a:r>
            <a:endParaRPr lang="en-US" altLang="zh-TW" sz="39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zh-TW" dirty="0" smtClean="0">
                <a:solidFill>
                  <a:srgbClr val="0070C0"/>
                </a:solidFill>
              </a:rPr>
              <a:t>落實</a:t>
            </a:r>
            <a:r>
              <a:rPr lang="zh-TW" altLang="zh-TW" dirty="0">
                <a:solidFill>
                  <a:srgbClr val="0070C0"/>
                </a:solidFill>
              </a:rPr>
              <a:t>健康防護</a:t>
            </a:r>
            <a:r>
              <a:rPr lang="zh-TW" altLang="zh-TW" dirty="0"/>
              <a:t>～請在家</a:t>
            </a:r>
            <a:r>
              <a:rPr lang="zh-TW" altLang="zh-TW" dirty="0" smtClean="0"/>
              <a:t>每日幫</a:t>
            </a:r>
            <a:r>
              <a:rPr lang="zh-TW" altLang="zh-TW" dirty="0"/>
              <a:t>孩子量測</a:t>
            </a:r>
            <a:r>
              <a:rPr lang="zh-TW" altLang="zh-TW" dirty="0" smtClean="0"/>
              <a:t>體溫</a:t>
            </a:r>
            <a:r>
              <a:rPr lang="en-US" altLang="zh-TW" dirty="0" smtClean="0"/>
              <a:t>,</a:t>
            </a:r>
            <a:r>
              <a:rPr lang="zh-TW" altLang="zh-TW" dirty="0"/>
              <a:t>每天確認健康再入校</a:t>
            </a:r>
            <a:r>
              <a:rPr lang="en-US" altLang="zh-TW" dirty="0"/>
              <a:t>,</a:t>
            </a:r>
            <a:r>
              <a:rPr lang="zh-TW" altLang="zh-TW" dirty="0"/>
              <a:t> 依防疫規定請配合落實</a:t>
            </a:r>
            <a:r>
              <a:rPr lang="zh-TW" altLang="zh-TW" dirty="0">
                <a:solidFill>
                  <a:srgbClr val="C00000"/>
                </a:solidFill>
              </a:rPr>
              <a:t>生病不上學</a:t>
            </a:r>
            <a:r>
              <a:rPr lang="en-US" altLang="zh-TW" dirty="0">
                <a:solidFill>
                  <a:srgbClr val="C00000"/>
                </a:solidFill>
              </a:rPr>
              <a:t>,</a:t>
            </a:r>
            <a:r>
              <a:rPr lang="zh-TW" altLang="zh-TW" dirty="0">
                <a:solidFill>
                  <a:srgbClr val="C00000"/>
                </a:solidFill>
              </a:rPr>
              <a:t>未服藥且症狀解除</a:t>
            </a:r>
            <a:r>
              <a:rPr lang="en-US" altLang="zh-TW" dirty="0">
                <a:solidFill>
                  <a:srgbClr val="C00000"/>
                </a:solidFill>
              </a:rPr>
              <a:t>24</a:t>
            </a:r>
            <a:r>
              <a:rPr lang="zh-TW" altLang="zh-TW" dirty="0">
                <a:solidFill>
                  <a:srgbClr val="C00000"/>
                </a:solidFill>
              </a:rPr>
              <a:t>小時後再恢復上學</a:t>
            </a:r>
            <a:r>
              <a:rPr lang="en-US" altLang="zh-TW" dirty="0"/>
              <a:t>,</a:t>
            </a:r>
            <a:r>
              <a:rPr lang="zh-TW" altLang="zh-TW" dirty="0"/>
              <a:t>在學校導師亦會</a:t>
            </a:r>
            <a:r>
              <a:rPr lang="zh-TW" altLang="zh-TW" dirty="0" smtClean="0"/>
              <a:t>每日</a:t>
            </a:r>
            <a:r>
              <a:rPr lang="zh-TW" altLang="en-US" dirty="0"/>
              <a:t>上</a:t>
            </a:r>
            <a:r>
              <a:rPr lang="zh-TW" altLang="en-US" dirty="0" smtClean="0"/>
              <a:t>下午會量測體溫，並隨時觀察學生在校健康狀況。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</a:t>
            </a:r>
            <a:r>
              <a:rPr lang="en-US" altLang="zh-TW" dirty="0" smtClean="0"/>
              <a:t>.</a:t>
            </a:r>
            <a:r>
              <a:rPr lang="zh-TW" altLang="zh-TW" dirty="0" smtClean="0">
                <a:solidFill>
                  <a:srgbClr val="0070C0"/>
                </a:solidFill>
              </a:rPr>
              <a:t>勤</a:t>
            </a:r>
            <a:r>
              <a:rPr lang="zh-TW" altLang="zh-TW" dirty="0">
                <a:solidFill>
                  <a:srgbClr val="0070C0"/>
                </a:solidFill>
              </a:rPr>
              <a:t>洗手、遵守咳嗽禮節</a:t>
            </a:r>
            <a:r>
              <a:rPr lang="zh-TW" altLang="zh-TW" dirty="0"/>
              <a:t>、環境確實清潔消毒、生病不上課、依規定在校除飲食、喝水外需確實全面戴口罩</a:t>
            </a:r>
            <a:r>
              <a:rPr lang="en-US" altLang="zh-TW" dirty="0"/>
              <a:t>,</a:t>
            </a:r>
            <a:r>
              <a:rPr lang="zh-TW" altLang="zh-TW" dirty="0"/>
              <a:t>故請將口罩列入每日上學攜帶物品清單</a:t>
            </a:r>
            <a:r>
              <a:rPr lang="en-US" altLang="zh-TW" dirty="0"/>
              <a:t>,</a:t>
            </a:r>
            <a:r>
              <a:rPr lang="zh-TW" altLang="zh-TW" dirty="0"/>
              <a:t>並維持室內</a:t>
            </a:r>
            <a:r>
              <a:rPr lang="en-US" altLang="zh-TW" dirty="0"/>
              <a:t>1.5</a:t>
            </a:r>
            <a:r>
              <a:rPr lang="zh-TW" altLang="zh-TW" dirty="0"/>
              <a:t>公尺、室外</a:t>
            </a:r>
            <a:r>
              <a:rPr lang="en-US" altLang="zh-TW" dirty="0"/>
              <a:t>1 </a:t>
            </a:r>
            <a:r>
              <a:rPr lang="zh-TW" altLang="zh-TW" dirty="0"/>
              <a:t>公</a:t>
            </a:r>
            <a:r>
              <a:rPr lang="en-US" altLang="zh-TW" dirty="0"/>
              <a:t> </a:t>
            </a:r>
            <a:r>
              <a:rPr lang="en-US" altLang="zh-TW" dirty="0" err="1"/>
              <a:t>尺以上社交距離</a:t>
            </a:r>
            <a:r>
              <a:rPr lang="en-US" altLang="zh-TW" dirty="0"/>
              <a:t>。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541199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口腔保健宣導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629000"/>
          </a:xfrm>
        </p:spPr>
        <p:txBody>
          <a:bodyPr>
            <a:normAutofit/>
          </a:bodyPr>
          <a:lstStyle/>
          <a:p>
            <a:r>
              <a:rPr lang="zh-TW" altLang="zh-TW" dirty="0" smtClean="0"/>
              <a:t>學童</a:t>
            </a:r>
            <a:r>
              <a:rPr lang="zh-TW" altLang="zh-TW" dirty="0"/>
              <a:t>每日在校午餐</a:t>
            </a:r>
            <a:r>
              <a:rPr lang="zh-TW" altLang="en-US" dirty="0"/>
              <a:t>用餐後於座位上執行</a:t>
            </a:r>
            <a:r>
              <a:rPr lang="zh-TW" altLang="en-US" dirty="0">
                <a:solidFill>
                  <a:srgbClr val="C00000"/>
                </a:solidFill>
              </a:rPr>
              <a:t>督導式潔</a:t>
            </a:r>
            <a:r>
              <a:rPr lang="zh-TW" altLang="en-US" dirty="0" smtClean="0">
                <a:solidFill>
                  <a:srgbClr val="C00000"/>
                </a:solidFill>
              </a:rPr>
              <a:t>牙</a:t>
            </a:r>
            <a:r>
              <a:rPr lang="zh-TW" altLang="en-US" dirty="0" smtClean="0"/>
              <a:t>，</a:t>
            </a:r>
            <a:r>
              <a:rPr lang="zh-TW" altLang="en-US" dirty="0"/>
              <a:t>家長在家中，也請督導學生早上，</a:t>
            </a:r>
            <a:r>
              <a:rPr lang="zh-TW" altLang="en-US" dirty="0">
                <a:solidFill>
                  <a:srgbClr val="C00000"/>
                </a:solidFill>
              </a:rPr>
              <a:t>睡前</a:t>
            </a:r>
            <a:r>
              <a:rPr lang="zh-TW" altLang="en-US" dirty="0"/>
              <a:t>一定要</a:t>
            </a:r>
            <a:r>
              <a:rPr lang="zh-TW" altLang="en-US" dirty="0" smtClean="0"/>
              <a:t>刷牙。</a:t>
            </a:r>
            <a:endParaRPr lang="en-US" altLang="zh-TW" dirty="0" smtClean="0"/>
          </a:p>
          <a:p>
            <a:r>
              <a:rPr lang="zh-TW" altLang="en-US" dirty="0" smtClean="0"/>
              <a:t>每週</a:t>
            </a:r>
            <a:r>
              <a:rPr lang="zh-TW" altLang="en-US" dirty="0"/>
              <a:t>二中午使用含氟漱口水</a:t>
            </a:r>
            <a:r>
              <a:rPr lang="zh-TW" altLang="en-US" dirty="0" smtClean="0"/>
              <a:t>漱口</a:t>
            </a:r>
            <a:r>
              <a:rPr lang="zh-TW" altLang="en-US" dirty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一二</a:t>
            </a:r>
            <a:r>
              <a:rPr lang="zh-TW" altLang="en-US" dirty="0"/>
              <a:t>年級每</a:t>
            </a:r>
            <a:r>
              <a:rPr lang="en-US" altLang="zh-TW" dirty="0"/>
              <a:t>6</a:t>
            </a:r>
            <a:r>
              <a:rPr lang="zh-TW" altLang="en-US" dirty="0"/>
              <a:t>個月施行大臼齒窩溝封</a:t>
            </a:r>
            <a:r>
              <a:rPr lang="zh-TW" altLang="en-US" dirty="0" smtClean="0"/>
              <a:t>填。</a:t>
            </a:r>
            <a:endParaRPr lang="en-US" altLang="zh-TW" dirty="0" smtClean="0"/>
          </a:p>
          <a:p>
            <a:r>
              <a:rPr lang="zh-TW" altLang="en-US" dirty="0" smtClean="0"/>
              <a:t>減少甜食</a:t>
            </a:r>
            <a:r>
              <a:rPr lang="zh-TW" altLang="en-US" dirty="0" smtClean="0"/>
              <a:t>攝取。</a:t>
            </a:r>
            <a:endParaRPr lang="en-US" altLang="zh-TW" dirty="0" smtClean="0"/>
          </a:p>
          <a:p>
            <a:r>
              <a:rPr lang="zh-TW" altLang="en-US" dirty="0"/>
              <a:t>每半年定期牙科檢查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pPr marL="82296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077072"/>
            <a:ext cx="3096344" cy="245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05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健康體位  </a:t>
            </a:r>
            <a:r>
              <a:rPr lang="en-US" altLang="zh-TW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85210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TW" altLang="en-US" sz="5400" dirty="0" smtClean="0">
                <a:solidFill>
                  <a:srgbClr val="C00000"/>
                </a:solidFill>
              </a:rPr>
              <a:t>８</a:t>
            </a:r>
            <a:r>
              <a:rPr lang="zh-TW" altLang="en-US" sz="5400" dirty="0" smtClean="0"/>
              <a:t>：</a:t>
            </a:r>
            <a:r>
              <a:rPr lang="zh-TW" altLang="en-US" sz="5400" dirty="0">
                <a:solidFill>
                  <a:srgbClr val="C00000"/>
                </a:solidFill>
              </a:rPr>
              <a:t>天天要睡滿</a:t>
            </a:r>
            <a:r>
              <a:rPr lang="en-US" altLang="zh-TW" sz="5400" dirty="0">
                <a:solidFill>
                  <a:srgbClr val="C00000"/>
                </a:solidFill>
              </a:rPr>
              <a:t>8</a:t>
            </a:r>
            <a:r>
              <a:rPr lang="zh-TW" altLang="en-US" sz="5400" dirty="0">
                <a:solidFill>
                  <a:srgbClr val="C00000"/>
                </a:solidFill>
              </a:rPr>
              <a:t>小時以上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每晚</a:t>
            </a:r>
            <a:r>
              <a:rPr lang="en-US" altLang="zh-TW" sz="5400" dirty="0" smtClean="0"/>
              <a:t>10</a:t>
            </a:r>
            <a:r>
              <a:rPr lang="zh-TW" altLang="en-US" sz="5400" dirty="0" smtClean="0"/>
              <a:t>點前</a:t>
            </a:r>
            <a:r>
              <a:rPr lang="zh-TW" altLang="en-US" sz="5400" dirty="0" smtClean="0"/>
              <a:t>入睡</a:t>
            </a:r>
            <a:r>
              <a:rPr lang="en-US" altLang="zh-TW" sz="5400" dirty="0" smtClean="0"/>
              <a:t>)</a:t>
            </a:r>
            <a:endParaRPr lang="zh-TW" altLang="en-US" sz="5400" dirty="0">
              <a:solidFill>
                <a:srgbClr val="C00000"/>
              </a:solidFill>
            </a:endParaRPr>
          </a:p>
          <a:p>
            <a:r>
              <a:rPr lang="zh-TW" altLang="en-US" sz="5400" dirty="0">
                <a:solidFill>
                  <a:srgbClr val="C00000"/>
                </a:solidFill>
              </a:rPr>
              <a:t>５：天天至少要吃</a:t>
            </a:r>
            <a:r>
              <a:rPr lang="en-US" altLang="zh-TW" sz="5400" dirty="0">
                <a:solidFill>
                  <a:srgbClr val="C00000"/>
                </a:solidFill>
              </a:rPr>
              <a:t>5</a:t>
            </a:r>
            <a:r>
              <a:rPr lang="zh-TW" altLang="en-US" sz="5400" dirty="0">
                <a:solidFill>
                  <a:srgbClr val="C00000"/>
                </a:solidFill>
              </a:rPr>
              <a:t>份以上</a:t>
            </a:r>
            <a:r>
              <a:rPr lang="zh-TW" altLang="en-US" sz="5400" dirty="0" smtClean="0">
                <a:solidFill>
                  <a:srgbClr val="C00000"/>
                </a:solidFill>
              </a:rPr>
              <a:t>蔬果</a:t>
            </a:r>
            <a:r>
              <a:rPr lang="en-US" altLang="zh-TW" sz="5400" dirty="0" smtClean="0"/>
              <a:t>(</a:t>
            </a:r>
            <a:r>
              <a:rPr lang="zh-TW" altLang="en-US" sz="5400" dirty="0"/>
              <a:t>讓排毒</a:t>
            </a:r>
            <a:r>
              <a:rPr lang="zh-TW" altLang="en-US" sz="5400" dirty="0" smtClean="0"/>
              <a:t>順暢</a:t>
            </a:r>
            <a:r>
              <a:rPr lang="en-US" altLang="zh-TW" sz="5400" dirty="0" smtClean="0"/>
              <a:t>)</a:t>
            </a:r>
            <a:endParaRPr lang="zh-TW" altLang="en-US" sz="5400" dirty="0">
              <a:solidFill>
                <a:srgbClr val="C00000"/>
              </a:solidFill>
            </a:endParaRPr>
          </a:p>
          <a:p>
            <a:r>
              <a:rPr lang="zh-TW" altLang="en-US" sz="5400" dirty="0">
                <a:solidFill>
                  <a:srgbClr val="C00000"/>
                </a:solidFill>
              </a:rPr>
              <a:t>２：每天使用</a:t>
            </a:r>
            <a:r>
              <a:rPr lang="en-US" altLang="zh-TW" sz="5400" dirty="0">
                <a:solidFill>
                  <a:srgbClr val="C00000"/>
                </a:solidFill>
              </a:rPr>
              <a:t>3C</a:t>
            </a:r>
            <a:r>
              <a:rPr lang="zh-TW" altLang="en-US" sz="5400" dirty="0">
                <a:solidFill>
                  <a:srgbClr val="C00000"/>
                </a:solidFill>
              </a:rPr>
              <a:t>電子用品不超過</a:t>
            </a:r>
            <a:r>
              <a:rPr lang="en-US" altLang="zh-TW" sz="5400" dirty="0">
                <a:solidFill>
                  <a:srgbClr val="C00000"/>
                </a:solidFill>
              </a:rPr>
              <a:t>2</a:t>
            </a:r>
            <a:r>
              <a:rPr lang="zh-TW" altLang="en-US" sz="5400" dirty="0">
                <a:solidFill>
                  <a:srgbClr val="C00000"/>
                </a:solidFill>
              </a:rPr>
              <a:t>小時，</a:t>
            </a:r>
            <a:r>
              <a:rPr lang="zh-TW" altLang="en-US" sz="5400" dirty="0" smtClean="0">
                <a:solidFill>
                  <a:srgbClr val="C00000"/>
                </a:solidFill>
              </a:rPr>
              <a:t>眼睛</a:t>
            </a:r>
            <a:endParaRPr lang="en-US" altLang="zh-TW" sz="5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zh-TW" altLang="en-US" sz="5400" dirty="0" smtClean="0">
                <a:solidFill>
                  <a:srgbClr val="C00000"/>
                </a:solidFill>
              </a:rPr>
              <a:t>          每</a:t>
            </a:r>
            <a:r>
              <a:rPr lang="zh-TW" altLang="en-US" sz="5400" dirty="0">
                <a:solidFill>
                  <a:srgbClr val="C00000"/>
                </a:solidFill>
              </a:rPr>
              <a:t>用</a:t>
            </a:r>
            <a:r>
              <a:rPr lang="en-US" altLang="zh-TW" sz="5400" dirty="0">
                <a:solidFill>
                  <a:srgbClr val="C00000"/>
                </a:solidFill>
              </a:rPr>
              <a:t>30</a:t>
            </a:r>
            <a:r>
              <a:rPr lang="zh-TW" altLang="en-US" sz="5400" dirty="0">
                <a:solidFill>
                  <a:srgbClr val="C00000"/>
                </a:solidFill>
              </a:rPr>
              <a:t>分要休息</a:t>
            </a:r>
            <a:r>
              <a:rPr lang="en-US" altLang="zh-TW" sz="5400" dirty="0">
                <a:solidFill>
                  <a:srgbClr val="C00000"/>
                </a:solidFill>
              </a:rPr>
              <a:t>10</a:t>
            </a:r>
            <a:r>
              <a:rPr lang="zh-TW" altLang="en-US" sz="5400" dirty="0">
                <a:solidFill>
                  <a:srgbClr val="C00000"/>
                </a:solidFill>
              </a:rPr>
              <a:t>分鐘</a:t>
            </a:r>
            <a:r>
              <a:rPr lang="en-US" altLang="zh-TW" sz="5400" dirty="0"/>
              <a:t>(</a:t>
            </a:r>
            <a:r>
              <a:rPr lang="zh-TW" altLang="en-US" sz="5400" dirty="0"/>
              <a:t>眼睛獲得</a:t>
            </a:r>
            <a:r>
              <a:rPr lang="zh-TW" altLang="en-US" sz="5400" dirty="0" smtClean="0"/>
              <a:t>休息</a:t>
            </a:r>
            <a:r>
              <a:rPr lang="en-US" altLang="zh-TW" sz="5400" dirty="0" smtClean="0"/>
              <a:t>)</a:t>
            </a:r>
            <a:endParaRPr lang="zh-TW" altLang="en-US" sz="5400" dirty="0">
              <a:solidFill>
                <a:srgbClr val="C00000"/>
              </a:solidFill>
            </a:endParaRPr>
          </a:p>
          <a:p>
            <a:r>
              <a:rPr lang="zh-TW" altLang="en-US" sz="5400" dirty="0">
                <a:solidFill>
                  <a:srgbClr val="C00000"/>
                </a:solidFill>
              </a:rPr>
              <a:t>１：每</a:t>
            </a:r>
            <a:r>
              <a:rPr lang="en-US" altLang="zh-TW" sz="5400" dirty="0">
                <a:solidFill>
                  <a:srgbClr val="C00000"/>
                </a:solidFill>
              </a:rPr>
              <a:t>1</a:t>
            </a:r>
            <a:r>
              <a:rPr lang="zh-TW" altLang="en-US" sz="5400" dirty="0">
                <a:solidFill>
                  <a:srgbClr val="C00000"/>
                </a:solidFill>
              </a:rPr>
              <a:t>天至少要運動</a:t>
            </a:r>
            <a:r>
              <a:rPr lang="en-US" altLang="zh-TW" sz="5400" dirty="0">
                <a:solidFill>
                  <a:srgbClr val="C00000"/>
                </a:solidFill>
              </a:rPr>
              <a:t>30</a:t>
            </a:r>
            <a:r>
              <a:rPr lang="zh-TW" altLang="en-US" sz="5400" dirty="0">
                <a:solidFill>
                  <a:srgbClr val="C00000"/>
                </a:solidFill>
              </a:rPr>
              <a:t>分鐘以上</a:t>
            </a:r>
            <a:r>
              <a:rPr lang="en-US" altLang="zh-TW" sz="5400" dirty="0" smtClean="0"/>
              <a:t>(</a:t>
            </a:r>
            <a:r>
              <a:rPr lang="zh-TW" altLang="en-US" sz="5400" dirty="0" smtClean="0"/>
              <a:t>促進</a:t>
            </a:r>
            <a:r>
              <a:rPr lang="zh-TW" altLang="en-US" sz="5400" dirty="0"/>
              <a:t>身體</a:t>
            </a:r>
            <a:r>
              <a:rPr lang="zh-TW" altLang="en-US" sz="5400" dirty="0" smtClean="0"/>
              <a:t>的</a:t>
            </a:r>
            <a:endParaRPr lang="en-US" altLang="zh-TW" sz="5400" dirty="0" smtClean="0"/>
          </a:p>
          <a:p>
            <a:r>
              <a:rPr lang="zh-TW" altLang="en-US" sz="5400" dirty="0"/>
              <a:t> </a:t>
            </a:r>
            <a:r>
              <a:rPr lang="zh-TW" altLang="en-US" sz="5400" dirty="0" smtClean="0"/>
              <a:t>       </a:t>
            </a:r>
            <a:r>
              <a:rPr lang="zh-TW" altLang="en-US" sz="5400" dirty="0" smtClean="0"/>
              <a:t>成長</a:t>
            </a:r>
            <a:r>
              <a:rPr lang="zh-TW" altLang="en-US" sz="5400" dirty="0"/>
              <a:t>與健康</a:t>
            </a:r>
            <a:r>
              <a:rPr lang="en-US" altLang="zh-TW" sz="5400" dirty="0"/>
              <a:t>)</a:t>
            </a:r>
            <a:endParaRPr lang="zh-TW" altLang="en-US" sz="5400" dirty="0">
              <a:solidFill>
                <a:srgbClr val="C00000"/>
              </a:solidFill>
            </a:endParaRPr>
          </a:p>
          <a:p>
            <a:r>
              <a:rPr lang="zh-TW" altLang="en-US" sz="5400" dirty="0">
                <a:solidFill>
                  <a:srgbClr val="C00000"/>
                </a:solidFill>
              </a:rPr>
              <a:t>０：零含糖飲料，多喝「白開水」</a:t>
            </a:r>
            <a:r>
              <a:rPr lang="zh-TW" altLang="en-US" sz="5400" dirty="0"/>
              <a:t>，至少要喝</a:t>
            </a:r>
            <a:r>
              <a:rPr lang="en-US" altLang="zh-TW" sz="5400" dirty="0"/>
              <a:t>1500CC</a:t>
            </a:r>
            <a:r>
              <a:rPr lang="zh-TW" altLang="en-US" sz="5400" dirty="0"/>
              <a:t>以上</a:t>
            </a:r>
            <a:r>
              <a:rPr lang="en-US" altLang="zh-TW" sz="5400" dirty="0"/>
              <a:t>(</a:t>
            </a:r>
            <a:r>
              <a:rPr lang="zh-TW" altLang="en-US" sz="5400" dirty="0"/>
              <a:t>補充水分減少腎臟的負擔</a:t>
            </a:r>
            <a:r>
              <a:rPr lang="en-US" altLang="zh-TW" sz="5400" dirty="0"/>
              <a:t>)</a:t>
            </a:r>
            <a:endParaRPr lang="zh-TW" altLang="en-US" sz="5400" dirty="0"/>
          </a:p>
          <a:p>
            <a:pPr marL="82296" indent="0">
              <a:buNone/>
            </a:pPr>
            <a:endParaRPr lang="en-US" altLang="zh-TW" sz="3600" dirty="0" smtClean="0"/>
          </a:p>
          <a:p>
            <a:pPr marL="82296" indent="0">
              <a:buNone/>
            </a:pPr>
            <a:r>
              <a:rPr lang="zh-TW" altLang="en-US" sz="3600" dirty="0" smtClean="0"/>
              <a:t>*</a:t>
            </a:r>
            <a:r>
              <a:rPr lang="zh-TW" altLang="zh-TW" sz="4400" dirty="0" smtClean="0">
                <a:solidFill>
                  <a:srgbClr val="C00000"/>
                </a:solidFill>
              </a:rPr>
              <a:t>縣府</a:t>
            </a:r>
            <a:r>
              <a:rPr lang="zh-TW" altLang="zh-TW" sz="4400" dirty="0">
                <a:solidFill>
                  <a:srgbClr val="C00000"/>
                </a:solidFill>
              </a:rPr>
              <a:t>規定含糖飲料全面禁止進入校園</a:t>
            </a:r>
            <a:r>
              <a:rPr lang="en-US" altLang="zh-TW" sz="4400" dirty="0">
                <a:solidFill>
                  <a:srgbClr val="C00000"/>
                </a:solidFill>
              </a:rPr>
              <a:t>,</a:t>
            </a:r>
            <a:r>
              <a:rPr lang="zh-TW" altLang="zh-TW" sz="4400" dirty="0">
                <a:solidFill>
                  <a:srgbClr val="C00000"/>
                </a:solidFill>
              </a:rPr>
              <a:t>請遵守。</a:t>
            </a:r>
          </a:p>
          <a:p>
            <a:endParaRPr lang="zh-TW" altLang="en-US" sz="4900" dirty="0">
              <a:solidFill>
                <a:srgbClr val="C00000"/>
              </a:solidFill>
            </a:endParaRPr>
          </a:p>
        </p:txBody>
      </p:sp>
      <p:pic>
        <p:nvPicPr>
          <p:cNvPr id="7" name="Picture 2" descr="D:\User\Desktop\shape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48" y="5558985"/>
            <a:ext cx="3672408" cy="126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84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視力</a:t>
            </a:r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保健宣導</a:t>
            </a:r>
            <a:endParaRPr lang="zh-TW" altLang="en-US" sz="4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6" name="副標題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064896" cy="511256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ts val="3600"/>
              </a:lnSpc>
            </a:pPr>
            <a:r>
              <a:rPr lang="en-US" altLang="zh-TW" sz="3800" b="1" dirty="0" smtClean="0">
                <a:solidFill>
                  <a:schemeClr val="tx1"/>
                </a:solidFill>
                <a:latin typeface="+mn-ea"/>
              </a:rPr>
              <a:t>1</a:t>
            </a: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. </a:t>
            </a:r>
            <a:r>
              <a:rPr lang="zh-TW" altLang="en-US" sz="3800" b="1" dirty="0">
                <a:latin typeface="+mn-ea"/>
              </a:rPr>
              <a:t>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每日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戶外活動</a:t>
            </a: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2-3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小時以上。</a:t>
            </a:r>
          </a:p>
          <a:p>
            <a:pPr algn="l">
              <a:lnSpc>
                <a:spcPts val="3600"/>
              </a:lnSpc>
            </a:pP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2.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zh-TW" sz="3800" b="1" dirty="0" smtClean="0">
                <a:solidFill>
                  <a:schemeClr val="tx1"/>
                </a:solidFill>
                <a:latin typeface="+mn-ea"/>
              </a:rPr>
              <a:t>3C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電子產品每天使用總數不超過一小時。</a:t>
            </a:r>
            <a:endParaRPr lang="zh-TW" altLang="en-US" sz="3800" b="1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ts val="3600"/>
              </a:lnSpc>
            </a:pP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3.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 近距離用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眼</a:t>
            </a: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30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分鐘，休息</a:t>
            </a: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10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分鐘。</a:t>
            </a:r>
            <a:endParaRPr lang="zh-TW" altLang="en-US" sz="3800" b="1" dirty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ts val="3600"/>
              </a:lnSpc>
            </a:pP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4.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 讀書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光線要充足，坐姿要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正確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看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書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保 </a:t>
            </a:r>
            <a:endParaRPr lang="en-US" altLang="zh-TW" sz="3800" b="1" dirty="0" smtClean="0">
              <a:solidFill>
                <a:schemeClr val="tx1"/>
              </a:solidFill>
              <a:latin typeface="+mn-ea"/>
            </a:endParaRPr>
          </a:p>
          <a:p>
            <a:pPr algn="l">
              <a:lnSpc>
                <a:spcPts val="3600"/>
              </a:lnSpc>
            </a:pPr>
            <a:r>
              <a:rPr lang="zh-TW" altLang="en-US" sz="3800" b="1" dirty="0">
                <a:latin typeface="+mn-ea"/>
              </a:rPr>
              <a:t> </a:t>
            </a:r>
            <a:r>
              <a:rPr lang="zh-TW" altLang="en-US" sz="3800" b="1" dirty="0" smtClean="0">
                <a:latin typeface="+mn-ea"/>
              </a:rPr>
              <a:t>    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持</a:t>
            </a:r>
            <a:r>
              <a:rPr lang="en-US" altLang="zh-TW" sz="3800" b="1" dirty="0" smtClean="0">
                <a:solidFill>
                  <a:schemeClr val="tx1"/>
                </a:solidFill>
                <a:latin typeface="+mn-ea"/>
              </a:rPr>
              <a:t>35-45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 公分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距離。</a:t>
            </a:r>
          </a:p>
          <a:p>
            <a:pPr algn="l">
              <a:lnSpc>
                <a:spcPts val="3600"/>
              </a:lnSpc>
            </a:pP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5.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 均衡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飲食，天天五蔬果</a:t>
            </a:r>
            <a:r>
              <a:rPr lang="zh-TW" altLang="en-US" sz="3800" b="1" dirty="0">
                <a:solidFill>
                  <a:schemeClr val="tx1"/>
                </a:solidFill>
              </a:rPr>
              <a:t>。</a:t>
            </a:r>
          </a:p>
          <a:p>
            <a:pPr algn="l">
              <a:lnSpc>
                <a:spcPts val="3600"/>
              </a:lnSpc>
            </a:pPr>
            <a:r>
              <a:rPr lang="en-US" altLang="zh-TW" sz="3800" dirty="0">
                <a:solidFill>
                  <a:srgbClr val="C00000"/>
                </a:solidFill>
              </a:rPr>
              <a:t>6</a:t>
            </a:r>
            <a:r>
              <a:rPr lang="en-US" altLang="zh-TW" sz="3800" dirty="0" smtClean="0">
                <a:solidFill>
                  <a:srgbClr val="C00000"/>
                </a:solidFill>
              </a:rPr>
              <a:t>.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 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3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每學期視力篩檢，裸視</a:t>
            </a:r>
            <a:r>
              <a:rPr lang="zh-TW" altLang="en-US" sz="3800" b="1" dirty="0">
                <a:solidFill>
                  <a:srgbClr val="C00000"/>
                </a:solidFill>
              </a:rPr>
              <a:t>低於</a:t>
            </a:r>
            <a:r>
              <a:rPr lang="en-US" altLang="zh-TW" sz="3800" b="1" dirty="0">
                <a:solidFill>
                  <a:srgbClr val="C00000"/>
                </a:solidFill>
              </a:rPr>
              <a:t>0.9</a:t>
            </a:r>
            <a:r>
              <a:rPr lang="zh-TW" altLang="en-US" sz="3800" b="1" dirty="0">
                <a:solidFill>
                  <a:srgbClr val="C00000"/>
                </a:solidFill>
              </a:rPr>
              <a:t>為視力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不良</a:t>
            </a:r>
            <a:endParaRPr lang="en-US" altLang="zh-TW" sz="3800" b="1" dirty="0" smtClean="0">
              <a:solidFill>
                <a:srgbClr val="C00000"/>
              </a:solidFill>
            </a:endParaRPr>
          </a:p>
          <a:p>
            <a:pPr marL="0" indent="0" algn="l">
              <a:lnSpc>
                <a:spcPts val="3600"/>
              </a:lnSpc>
              <a:buNone/>
            </a:pPr>
            <a:r>
              <a:rPr lang="zh-TW" altLang="en-US" sz="3800" b="1" dirty="0" smtClean="0">
                <a:solidFill>
                  <a:srgbClr val="C00000"/>
                </a:solidFill>
              </a:rPr>
              <a:t>       ，須</a:t>
            </a:r>
            <a:r>
              <a:rPr lang="zh-TW" altLang="en-US" sz="3800" b="1" dirty="0">
                <a:solidFill>
                  <a:srgbClr val="C00000"/>
                </a:solidFill>
              </a:rPr>
              <a:t>至眼科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複查</a:t>
            </a:r>
            <a:r>
              <a:rPr lang="en-US" altLang="zh-TW" sz="3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3800" b="1" dirty="0" smtClean="0">
                <a:solidFill>
                  <a:srgbClr val="C00000"/>
                </a:solidFill>
              </a:rPr>
              <a:t>，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視力篩檢正常，也要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每年</a:t>
            </a:r>
            <a:endParaRPr lang="en-US" altLang="zh-TW" sz="3800" b="1" dirty="0" smtClean="0">
              <a:solidFill>
                <a:schemeClr val="tx1"/>
              </a:solidFill>
              <a:latin typeface="+mn-ea"/>
            </a:endParaRPr>
          </a:p>
          <a:p>
            <a:pPr marL="0" indent="0" algn="l">
              <a:lnSpc>
                <a:spcPts val="3600"/>
              </a:lnSpc>
              <a:buNone/>
            </a:pPr>
            <a:r>
              <a:rPr lang="zh-TW" altLang="en-US" sz="3800" b="1" dirty="0">
                <a:latin typeface="+mn-ea"/>
              </a:rPr>
              <a:t> </a:t>
            </a:r>
            <a:r>
              <a:rPr lang="zh-TW" altLang="en-US" sz="3800" b="1" dirty="0" smtClean="0">
                <a:latin typeface="+mn-ea"/>
              </a:rPr>
              <a:t>        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定期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檢查視力</a:t>
            </a:r>
            <a:r>
              <a:rPr lang="en-US" altLang="zh-TW" sz="3800" b="1" dirty="0">
                <a:solidFill>
                  <a:schemeClr val="tx1"/>
                </a:solidFill>
                <a:latin typeface="+mn-ea"/>
              </a:rPr>
              <a:t>1-2</a:t>
            </a:r>
            <a:r>
              <a:rPr lang="zh-TW" altLang="en-US" sz="3800" b="1" dirty="0">
                <a:solidFill>
                  <a:schemeClr val="tx1"/>
                </a:solidFill>
                <a:latin typeface="+mn-ea"/>
              </a:rPr>
              <a:t>次，做好視力</a:t>
            </a:r>
            <a:r>
              <a:rPr lang="zh-TW" altLang="en-US" sz="3800" b="1" dirty="0" smtClean="0">
                <a:solidFill>
                  <a:schemeClr val="tx1"/>
                </a:solidFill>
                <a:latin typeface="+mn-ea"/>
              </a:rPr>
              <a:t>存款。</a:t>
            </a:r>
            <a:endParaRPr lang="en-US" altLang="zh-TW" sz="3800" b="1" dirty="0">
              <a:solidFill>
                <a:schemeClr val="tx1"/>
              </a:solidFill>
              <a:latin typeface="+mn-ea"/>
            </a:endParaRPr>
          </a:p>
          <a:p>
            <a:pPr algn="l"/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476672"/>
            <a:ext cx="136815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538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教務組宣導</a:t>
            </a:r>
          </a:p>
        </p:txBody>
      </p:sp>
      <p:sp>
        <p:nvSpPr>
          <p:cNvPr id="7" name="標題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學生學習扶助</a:t>
            </a:r>
            <a:r>
              <a:rPr lang="en-US" altLang="zh-TW" sz="4000" dirty="0" smtClean="0">
                <a:solidFill>
                  <a:srgbClr val="FF0000"/>
                </a:solidFill>
              </a:rPr>
              <a:t>(</a:t>
            </a:r>
            <a:r>
              <a:rPr lang="zh-TW" altLang="en-US" sz="4000" dirty="0" smtClean="0">
                <a:solidFill>
                  <a:srgbClr val="FF0000"/>
                </a:solidFill>
              </a:rPr>
              <a:t>補救教學</a:t>
            </a:r>
            <a:r>
              <a:rPr lang="en-US" altLang="zh-TW" sz="4000" dirty="0" smtClean="0">
                <a:solidFill>
                  <a:srgbClr val="FF0000"/>
                </a:solidFill>
              </a:rPr>
              <a:t>)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3170"/>
            <a:ext cx="9144000" cy="451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682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教務組宣導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課後</a:t>
            </a:r>
            <a:r>
              <a:rPr lang="zh-TW" altLang="en-US" sz="4000" dirty="0" smtClean="0">
                <a:solidFill>
                  <a:srgbClr val="FF0000"/>
                </a:solidFill>
              </a:rPr>
              <a:t>照顧</a:t>
            </a:r>
            <a:endParaRPr lang="en-US" altLang="zh-TW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sp>
        <p:nvSpPr>
          <p:cNvPr id="6" name="內容版面配置區 1"/>
          <p:cNvSpPr txBox="1">
            <a:spLocks/>
          </p:cNvSpPr>
          <p:nvPr/>
        </p:nvSpPr>
        <p:spPr bwMode="auto">
          <a:xfrm>
            <a:off x="402726" y="2489472"/>
            <a:ext cx="8407893" cy="403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800"/>
              </a:lnSpc>
              <a:buNone/>
            </a:pPr>
            <a:r>
              <a:rPr lang="zh-TW" altLang="en-US" sz="3600" dirty="0" smtClean="0"/>
              <a:t>因應社會轉型為減輕雙薪家庭經濟負擔及孩子托育問題，政府協助學校開辦兒童照顧服務班，本班以協助學童課後之生活及課業，指導內容以課業為主，生活輔導為輔，與安親班教學內容略微不同。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1510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教務組宣導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6" name="內容版面配置區 1"/>
          <p:cNvSpPr>
            <a:spLocks noGrp="1"/>
          </p:cNvSpPr>
          <p:nvPr>
            <p:ph sz="quarter" idx="1"/>
          </p:nvPr>
        </p:nvSpPr>
        <p:spPr>
          <a:xfrm>
            <a:off x="323528" y="2636912"/>
            <a:ext cx="8568952" cy="2764904"/>
          </a:xfrm>
        </p:spPr>
        <p:txBody>
          <a:bodyPr>
            <a:normAutofit/>
          </a:bodyPr>
          <a:lstStyle/>
          <a:p>
            <a:r>
              <a:rPr lang="zh-TW" altLang="en-US" sz="3600" dirty="0" smtClean="0"/>
              <a:t>開設</a:t>
            </a:r>
            <a:r>
              <a:rPr lang="zh-TW" altLang="en-US" sz="3600" dirty="0" smtClean="0"/>
              <a:t>低、中、高兩個時段、三個班級。</a:t>
            </a:r>
            <a:endParaRPr lang="en-US" altLang="zh-TW" sz="3600" dirty="0" smtClean="0"/>
          </a:p>
          <a:p>
            <a:r>
              <a:rPr lang="zh-TW" altLang="en-US" sz="3600" dirty="0" smtClean="0"/>
              <a:t>人數</a:t>
            </a:r>
            <a:r>
              <a:rPr lang="en-US" altLang="zh-TW" sz="3600" dirty="0" smtClean="0"/>
              <a:t>15-20</a:t>
            </a:r>
            <a:r>
              <a:rPr lang="zh-TW" altLang="en-US" sz="3600" dirty="0" smtClean="0"/>
              <a:t>人，人數不同費用也會不同。</a:t>
            </a:r>
            <a:endParaRPr lang="en-US" altLang="zh-TW" sz="3600" dirty="0" smtClean="0"/>
          </a:p>
          <a:p>
            <a:r>
              <a:rPr lang="zh-TW" altLang="en-US" sz="3600" dirty="0" smtClean="0"/>
              <a:t>具有特殊境遇之身份可申請補助</a:t>
            </a:r>
            <a:r>
              <a:rPr lang="zh-TW" altLang="en-US" sz="3600" dirty="0" smtClean="0"/>
              <a:t>。</a:t>
            </a:r>
            <a:endParaRPr lang="en-US" altLang="zh-TW" sz="3600" dirty="0" smtClean="0"/>
          </a:p>
          <a:p>
            <a:pPr marL="0" indent="0">
              <a:buNone/>
            </a:pPr>
            <a:endParaRPr lang="en-US" altLang="zh-TW" sz="3600" dirty="0" smtClean="0"/>
          </a:p>
          <a:p>
            <a:pPr marL="45720" indent="0">
              <a:buNone/>
            </a:pPr>
            <a:endParaRPr lang="en-US" altLang="zh-TW" sz="3600" dirty="0" smtClean="0"/>
          </a:p>
          <a:p>
            <a:pPr marL="45720" indent="0">
              <a:buNone/>
            </a:pPr>
            <a:endParaRPr lang="en-US" altLang="zh-TW" sz="3600" dirty="0" smtClean="0"/>
          </a:p>
          <a:p>
            <a:endParaRPr lang="en-US" altLang="zh-TW" sz="3600" dirty="0" smtClean="0"/>
          </a:p>
        </p:txBody>
      </p:sp>
      <p:sp>
        <p:nvSpPr>
          <p:cNvPr id="7" name="矩形 6"/>
          <p:cNvSpPr/>
          <p:nvPr/>
        </p:nvSpPr>
        <p:spPr>
          <a:xfrm>
            <a:off x="611560" y="1760312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課後照顧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76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教務組宣導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1"/>
          </p:nvPr>
        </p:nvSpPr>
        <p:spPr>
          <a:xfrm>
            <a:off x="755576" y="2721070"/>
            <a:ext cx="2520280" cy="1440160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3600" dirty="0" smtClean="0">
                <a:solidFill>
                  <a:srgbClr val="FF0000"/>
                </a:solidFill>
                <a:latin typeface="+mn-ea"/>
              </a:rPr>
              <a:t>做足準備</a:t>
            </a:r>
            <a:endParaRPr lang="en-US" altLang="zh-TW" sz="36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zh-TW" altLang="en-US" sz="3600" dirty="0">
                <a:solidFill>
                  <a:srgbClr val="FF0000"/>
                </a:solidFill>
                <a:latin typeface="+mn-ea"/>
              </a:rPr>
              <a:t>停課不停學</a:t>
            </a:r>
            <a:endParaRPr lang="en-US" altLang="zh-TW" sz="3600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en-US" altLang="zh-TW" sz="3600" dirty="0" smtClean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endParaRPr lang="zh-TW" altLang="en-US" sz="36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051" name="Picture 3" descr="I:\110學年資料\其他\彰化雲端停課不停學線上補課_家長學生篇ED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6"/>
            <a:ext cx="5268056" cy="687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259632" y="1615463"/>
            <a:ext cx="6232594" cy="1193288"/>
            <a:chOff x="1654496" y="4115471"/>
            <a:chExt cx="6232594" cy="1193288"/>
          </a:xfrm>
        </p:grpSpPr>
        <p:sp>
          <p:nvSpPr>
            <p:cNvPr id="7" name="橢圓 6"/>
            <p:cNvSpPr/>
            <p:nvPr/>
          </p:nvSpPr>
          <p:spPr>
            <a:xfrm>
              <a:off x="2051720" y="4115471"/>
              <a:ext cx="1296144" cy="1185737"/>
            </a:xfrm>
            <a:prstGeom prst="ellipse">
              <a:avLst/>
            </a:prstGeom>
            <a:solidFill>
              <a:srgbClr val="A50021"/>
            </a:solidFill>
            <a:ln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1654496" y="4293096"/>
              <a:ext cx="62325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6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零</a:t>
              </a:r>
              <a:r>
                <a:rPr lang="zh-TW" altLang="en-US" sz="60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</a:rPr>
                <a:t>  毒品入校園</a:t>
              </a:r>
              <a:endParaRPr lang="en-US" altLang="zh-TW" sz="6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</a:endParaRPr>
            </a:p>
          </p:txBody>
        </p:sp>
      </p:grpSp>
      <p:pic>
        <p:nvPicPr>
          <p:cNvPr id="9" name="Picture 7" descr="C:\Users\user\AppData\Local\Microsoft\Windows\Temporary Internet Files\Content.IE5\Q6L2WO92\201704261512452119840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4631804"/>
            <a:ext cx="4345105" cy="222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內容版面配置區 5"/>
          <p:cNvSpPr txBox="1">
            <a:spLocks/>
          </p:cNvSpPr>
          <p:nvPr/>
        </p:nvSpPr>
        <p:spPr bwMode="auto">
          <a:xfrm>
            <a:off x="179512" y="2924944"/>
            <a:ext cx="6696744" cy="19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  <a:defRPr/>
            </a:pPr>
            <a:endParaRPr kumimoji="1" lang="en-US" altLang="zh-TW" sz="3200" b="1" kern="0" dirty="0" smtClean="0">
              <a:solidFill>
                <a:srgbClr val="C00000"/>
              </a:solidFill>
              <a:latin typeface="+mj-ea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伸仁國小</a:t>
            </a:r>
            <a:endParaRPr kumimoji="1" lang="en-US" altLang="zh-TW" sz="6000" b="1" kern="0" dirty="0" smtClean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反毒教育</a:t>
            </a:r>
            <a:r>
              <a:rPr kumimoji="1" lang="zh-TW" altLang="en-US" sz="6000" b="1" kern="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宣導</a:t>
            </a:r>
            <a:endParaRPr lang="zh-TW" altLang="en-US" sz="6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44" y="332656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訓導組宣導事項</a:t>
            </a:r>
            <a:endParaRPr lang="zh-TW" altLang="en-US" sz="48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239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現況分析</a:t>
            </a:r>
            <a:endParaRPr lang="zh-TW" altLang="en-US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549DED0-F3E1-42EA-BA30-DA8B103D119C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153400" cy="5256584"/>
          </a:xfrm>
        </p:spPr>
        <p:txBody>
          <a:bodyPr/>
          <a:lstStyle/>
          <a:p>
            <a:pPr>
              <a:lnSpc>
                <a:spcPts val="2900"/>
              </a:lnSpc>
              <a:buClr>
                <a:schemeClr val="accent1">
                  <a:lumMod val="75000"/>
                </a:schemeClr>
              </a:buClr>
              <a:buFont typeface="微軟正黑體" panose="020B0604030504040204" pitchFamily="34" charset="-120"/>
              <a:buChar char="◢"/>
            </a:pPr>
            <a:r>
              <a:rPr lang="zh-TW" altLang="en-US" kern="1200" dirty="0">
                <a:solidFill>
                  <a:srgbClr val="002060"/>
                </a:solidFill>
              </a:rPr>
              <a:t>依教育</a:t>
            </a:r>
            <a:r>
              <a:rPr lang="zh-TW" altLang="zh-TW" kern="1200" dirty="0">
                <a:solidFill>
                  <a:srgbClr val="002060"/>
                </a:solidFill>
              </a:rPr>
              <a:t>部「藥物濫用學生輔導追蹤管理系統」</a:t>
            </a:r>
            <a:r>
              <a:rPr lang="en-US" altLang="zh-TW" kern="1200" dirty="0">
                <a:solidFill>
                  <a:srgbClr val="002060"/>
                </a:solidFill>
              </a:rPr>
              <a:t/>
            </a:r>
            <a:br>
              <a:rPr lang="en-US" altLang="zh-TW" kern="1200" dirty="0">
                <a:solidFill>
                  <a:srgbClr val="002060"/>
                </a:solidFill>
              </a:rPr>
            </a:br>
            <a:r>
              <a:rPr lang="zh-TW" altLang="zh-TW" kern="1200" dirty="0" smtClean="0">
                <a:solidFill>
                  <a:srgbClr val="002060"/>
                </a:solidFill>
              </a:rPr>
              <a:t>學生</a:t>
            </a:r>
            <a:r>
              <a:rPr lang="zh-TW" altLang="zh-TW" kern="1200" dirty="0">
                <a:solidFill>
                  <a:srgbClr val="002060"/>
                </a:solidFill>
              </a:rPr>
              <a:t>基本資料統計，青少年藥物濫用</a:t>
            </a:r>
            <a:r>
              <a:rPr lang="zh-TW" altLang="en-US" kern="1200" dirty="0">
                <a:solidFill>
                  <a:srgbClr val="002060"/>
                </a:solidFill>
              </a:rPr>
              <a:t>高風險</a:t>
            </a:r>
            <a:r>
              <a:rPr lang="zh-TW" altLang="zh-TW" kern="1200" dirty="0">
                <a:solidFill>
                  <a:srgbClr val="002060"/>
                </a:solidFill>
              </a:rPr>
              <a:t>因子</a:t>
            </a:r>
            <a:r>
              <a:rPr lang="zh-TW" altLang="en-US" kern="1200" dirty="0">
                <a:solidFill>
                  <a:srgbClr val="002060"/>
                </a:solidFill>
              </a:rPr>
              <a:t>如下表：</a:t>
            </a:r>
            <a:endParaRPr lang="zh-TW" altLang="zh-TW" kern="1200" dirty="0">
              <a:solidFill>
                <a:srgbClr val="002060"/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32262999"/>
              </p:ext>
            </p:extLst>
          </p:nvPr>
        </p:nvGraphicFramePr>
        <p:xfrm>
          <a:off x="0" y="2564904"/>
          <a:ext cx="5559431" cy="391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圓角矩形 7"/>
          <p:cNvSpPr/>
          <p:nvPr/>
        </p:nvSpPr>
        <p:spPr>
          <a:xfrm>
            <a:off x="5004048" y="2924944"/>
            <a:ext cx="4032448" cy="2520280"/>
          </a:xfrm>
          <a:prstGeom prst="roundRect">
            <a:avLst>
              <a:gd name="adj" fmla="val 4095"/>
            </a:avLst>
          </a:prstGeom>
          <a:gradFill flip="none" rotWithShape="1">
            <a:gsLst>
              <a:gs pos="0">
                <a:srgbClr val="FFFF66">
                  <a:tint val="66000"/>
                  <a:satMod val="160000"/>
                  <a:alpha val="53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91371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F7B615"/>
              </a:buClr>
            </a:pPr>
            <a:r>
              <a:rPr lang="zh-TW" altLang="en-US" sz="2400" b="1" dirty="0">
                <a:solidFill>
                  <a:srgbClr val="C00000"/>
                </a:solidFill>
                <a:uFill>
                  <a:solidFill>
                    <a:srgbClr val="00B050"/>
                  </a:solidFill>
                </a:uFill>
                <a:latin typeface="微軟正黑體" panose="020B0604030504040204" pitchFamily="34" charset="-120"/>
              </a:rPr>
              <a:t>國中小</a:t>
            </a:r>
            <a:endParaRPr lang="en-US" altLang="zh-TW" sz="2400" b="1" dirty="0">
              <a:solidFill>
                <a:srgbClr val="C00000"/>
              </a:solidFill>
              <a:uFill>
                <a:solidFill>
                  <a:srgbClr val="00B050"/>
                </a:solidFill>
              </a:uFill>
              <a:latin typeface="微軟正黑體" panose="020B0604030504040204" pitchFamily="34" charset="-120"/>
            </a:endParaRPr>
          </a:p>
          <a:p>
            <a:pPr marL="441325" indent="-260350" algn="just" defTabSz="91371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Font typeface="微軟正黑體" panose="020B0604030504040204" pitchFamily="34" charset="-120"/>
              <a:buChar char="◢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家庭失功能、高風險家庭、親子關係疏離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441325" indent="-260350" algn="just" defTabSz="91371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Font typeface="微軟正黑體" panose="020B0604030504040204" pitchFamily="34" charset="-120"/>
              <a:buChar char="◢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抽菸、交友複雜、出入不良場所、參加不良藝陣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441325" indent="-260350" algn="just" defTabSz="91371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Font typeface="微軟正黑體" panose="020B0604030504040204" pitchFamily="34" charset="-120"/>
              <a:buChar char="◢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學習意願低落、中輟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  <a:p>
            <a:pPr marL="441325" indent="-260350" algn="just" defTabSz="91371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F79646">
                  <a:lumMod val="75000"/>
                </a:srgbClr>
              </a:buClr>
              <a:buFont typeface="微軟正黑體" panose="020B0604030504040204" pitchFamily="34" charset="-120"/>
              <a:buChar char="◢"/>
            </a:pP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國小有</a:t>
            </a:r>
            <a:r>
              <a:rPr lang="en-US" altLang="zh-TW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20%</a:t>
            </a:r>
            <a:r>
              <a:rPr lang="zh-TW" altLang="en-US" sz="2000" b="1" dirty="0">
                <a:solidFill>
                  <a:srgbClr val="002060"/>
                </a:solidFill>
                <a:latin typeface="微軟正黑體" panose="020B0604030504040204" pitchFamily="34" charset="-120"/>
              </a:rPr>
              <a:t>毒品來自親友</a:t>
            </a:r>
            <a:endParaRPr lang="en-US" altLang="zh-TW" sz="2000" b="1" dirty="0">
              <a:solidFill>
                <a:srgbClr val="00206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224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0680" cy="871538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新興、常見濫用藥物</a:t>
            </a:r>
          </a:p>
        </p:txBody>
      </p:sp>
      <p:sp>
        <p:nvSpPr>
          <p:cNvPr id="3" name="矩形 2"/>
          <p:cNvSpPr/>
          <p:nvPr/>
        </p:nvSpPr>
        <p:spPr>
          <a:xfrm>
            <a:off x="779741" y="2276872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3200" dirty="0">
                <a:solidFill>
                  <a:prstClr val="black"/>
                </a:solidFill>
                <a:latin typeface="Arial" pitchFamily="34" charset="0"/>
              </a:rPr>
              <a:t>新興毒品樣貌多元而新奇，從軟糖、泡麵、梅粉到咖啡包都有，因為新興毒品包裝新奇，價格相對便宜，在青少年之間流通頻繁。</a:t>
            </a:r>
          </a:p>
        </p:txBody>
      </p:sp>
    </p:spTree>
    <p:extLst>
      <p:ext uri="{BB962C8B-B14F-4D97-AF65-F5344CB8AC3E}">
        <p14:creationId xmlns:p14="http://schemas.microsoft.com/office/powerpoint/2010/main" val="91561141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1803</Words>
  <Application>Microsoft Office PowerPoint</Application>
  <PresentationFormat>如螢幕大小 (4:3)</PresentationFormat>
  <Paragraphs>201</Paragraphs>
  <Slides>23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中庸</vt:lpstr>
      <vt:lpstr>  </vt:lpstr>
      <vt:lpstr>教務組宣導</vt:lpstr>
      <vt:lpstr>教務組宣導</vt:lpstr>
      <vt:lpstr>教務組宣導</vt:lpstr>
      <vt:lpstr>教務組宣導</vt:lpstr>
      <vt:lpstr>教務組宣導</vt:lpstr>
      <vt:lpstr>PowerPoint 簡報</vt:lpstr>
      <vt:lpstr>現況分析</vt:lpstr>
      <vt:lpstr>新興、常見濫用藥物</vt:lpstr>
      <vt:lpstr>PowerPoint 簡報</vt:lpstr>
      <vt:lpstr>PowerPoint 簡報</vt:lpstr>
      <vt:lpstr>PowerPoint 簡報</vt:lpstr>
      <vt:lpstr>健康、反毒、愛人愛己—健康自主管理</vt:lpstr>
      <vt:lpstr>PowerPoint 簡報</vt:lpstr>
      <vt:lpstr>PowerPoint 簡報</vt:lpstr>
      <vt:lpstr>校園交通導護規劃</vt:lpstr>
      <vt:lpstr>  </vt:lpstr>
      <vt:lpstr>歡迎加入伸仁國小志工隊</vt:lpstr>
      <vt:lpstr>招募志工</vt:lpstr>
      <vt:lpstr>防疫宣導</vt:lpstr>
      <vt:lpstr>口腔保健宣導</vt:lpstr>
      <vt:lpstr> 健康體位  85210</vt:lpstr>
      <vt:lpstr>視力保健宣導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user</cp:lastModifiedBy>
  <cp:revision>14</cp:revision>
  <dcterms:created xsi:type="dcterms:W3CDTF">2021-09-10T08:31:23Z</dcterms:created>
  <dcterms:modified xsi:type="dcterms:W3CDTF">2021-09-15T07:32:24Z</dcterms:modified>
</cp:coreProperties>
</file>